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69" r:id="rId6"/>
    <p:sldId id="270" r:id="rId7"/>
    <p:sldId id="272" r:id="rId8"/>
    <p:sldId id="273" r:id="rId9"/>
    <p:sldId id="268" r:id="rId10"/>
    <p:sldId id="259" r:id="rId11"/>
    <p:sldId id="267" r:id="rId12"/>
    <p:sldId id="266" r:id="rId13"/>
    <p:sldId id="261" r:id="rId14"/>
    <p:sldId id="264" r:id="rId15"/>
    <p:sldId id="2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1408973515732404"/>
          <c:w val="0.97342995169082125"/>
          <c:h val="0.7561359287648994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9EA4-4400-8650-1F0630C84EE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9EA4-4400-8650-1F0630C84EE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DO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Líneas Móviles</c:v>
                </c:pt>
                <c:pt idx="1">
                  <c:v>Líneas Fijas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9012192</c:v>
                </c:pt>
                <c:pt idx="1">
                  <c:v>1198550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26-4103-A934-05F511E8F67A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sz="1800" b="1" noProof="0" dirty="0">
                <a:latin typeface="Century Gothic" panose="020B0502020202020204" pitchFamily="34" charset="0"/>
              </a:rPr>
              <a:t>Líneas</a:t>
            </a:r>
            <a:r>
              <a:rPr lang="es-DO" sz="1800" b="1" baseline="0" noProof="0" dirty="0">
                <a:latin typeface="Century Gothic" panose="020B0502020202020204" pitchFamily="34" charset="0"/>
              </a:rPr>
              <a:t> Móviles</a:t>
            </a:r>
            <a:endParaRPr lang="es-DO" sz="1800" b="1" noProof="0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Enero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 Líneas Móviles</c:v>
                </c:pt>
                <c:pt idx="1">
                  <c:v>Líneas Móviles Pre Pago</c:v>
                </c:pt>
                <c:pt idx="2">
                  <c:v>Líneas Móviles Post Pago</c:v>
                </c:pt>
              </c:strCache>
            </c:strRef>
          </c:cat>
          <c:val>
            <c:numRef>
              <c:f>Sheet1!$B$2:$B$4</c:f>
              <c:numCache>
                <c:formatCode>#,##0.00</c:formatCode>
                <c:ptCount val="3"/>
                <c:pt idx="0">
                  <c:v>8982484</c:v>
                </c:pt>
                <c:pt idx="1">
                  <c:v>6629525</c:v>
                </c:pt>
                <c:pt idx="2">
                  <c:v>2352959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97-4B7B-A5DE-A426C250E2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Febrero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 Líneas Móviles</c:v>
                </c:pt>
                <c:pt idx="1">
                  <c:v>Líneas Móviles Pre Pago</c:v>
                </c:pt>
                <c:pt idx="2">
                  <c:v>Líneas Móviles Post Pago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9012192</c:v>
                </c:pt>
                <c:pt idx="1">
                  <c:v>6652254</c:v>
                </c:pt>
                <c:pt idx="2">
                  <c:v>2359938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97-4B7B-A5DE-A426C250E2B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Febrero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 Líneas Móviles</c:v>
                </c:pt>
                <c:pt idx="1">
                  <c:v>Líneas Móviles Pre Pago</c:v>
                </c:pt>
                <c:pt idx="2">
                  <c:v>Líneas Móviles Post Pago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>
                  <c:v>8966442</c:v>
                </c:pt>
                <c:pt idx="1">
                  <c:v>6764146</c:v>
                </c:pt>
                <c:pt idx="2">
                  <c:v>2202296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97-4B7B-A5DE-A426C250E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7081759"/>
        <c:axId val="1487337919"/>
      </c:barChart>
      <c:catAx>
        <c:axId val="1497081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87337919"/>
        <c:crosses val="autoZero"/>
        <c:auto val="1"/>
        <c:lblAlgn val="ctr"/>
        <c:lblOffset val="100"/>
        <c:noMultiLvlLbl val="0"/>
      </c:catAx>
      <c:valAx>
        <c:axId val="1487337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97081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sz="1800" b="1" noProof="0" dirty="0">
                <a:latin typeface="Century Gothic" panose="020B0502020202020204" pitchFamily="34" charset="0"/>
              </a:rPr>
              <a:t>Líneas</a:t>
            </a:r>
            <a:r>
              <a:rPr lang="es-DO" sz="1800" b="1" baseline="0" noProof="0" dirty="0">
                <a:latin typeface="Century Gothic" panose="020B0502020202020204" pitchFamily="34" charset="0"/>
              </a:rPr>
              <a:t> Telefonía</a:t>
            </a:r>
            <a:endParaRPr lang="es-DO" sz="1800" b="1" noProof="0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Enero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Total Líneas Telefonía</c:v>
                </c:pt>
              </c:strCache>
            </c:strRef>
          </c:cat>
          <c:val>
            <c:numRef>
              <c:f>Sheet1!$B$2</c:f>
              <c:numCache>
                <c:formatCode>#,##0.00</c:formatCode>
                <c:ptCount val="1"/>
                <c:pt idx="0">
                  <c:v>10186802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CD-4005-98C8-75CF2E278B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Febrero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Total Líneas Telefonía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10210742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CD-4005-98C8-75CF2E278B3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Febrero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Total Líneas Telefonía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10239727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CD-4005-98C8-75CF2E278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7081759"/>
        <c:axId val="1487337919"/>
      </c:barChart>
      <c:catAx>
        <c:axId val="14970817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87337919"/>
        <c:crosses val="autoZero"/>
        <c:auto val="1"/>
        <c:lblAlgn val="ctr"/>
        <c:lblOffset val="100"/>
        <c:noMultiLvlLbl val="0"/>
      </c:catAx>
      <c:valAx>
        <c:axId val="1487337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97081759"/>
        <c:crosses val="autoZero"/>
        <c:crossBetween val="between"/>
        <c:majorUnit val="10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sz="1800" b="1" noProof="0" dirty="0">
                <a:latin typeface="Century Gothic" panose="020B0502020202020204" pitchFamily="34" charset="0"/>
              </a:rPr>
              <a:t>Líneas</a:t>
            </a:r>
            <a:r>
              <a:rPr lang="es-DO" sz="1800" b="1" baseline="0" noProof="0" dirty="0">
                <a:latin typeface="Century Gothic" panose="020B0502020202020204" pitchFamily="34" charset="0"/>
              </a:rPr>
              <a:t> Fijas</a:t>
            </a:r>
            <a:endParaRPr lang="es-DO" sz="1800" b="1" noProof="0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Enero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 Líneas Fijas</c:v>
                </c:pt>
                <c:pt idx="1">
                  <c:v>Líneas Fijas Locales</c:v>
                </c:pt>
                <c:pt idx="2">
                  <c:v>Líneas Fijas IP</c:v>
                </c:pt>
              </c:strCache>
            </c:strRef>
          </c:cat>
          <c:val>
            <c:numRef>
              <c:f>Sheet1!$B$2:$B$4</c:f>
              <c:numCache>
                <c:formatCode>#,##0.00</c:formatCode>
                <c:ptCount val="3"/>
                <c:pt idx="0">
                  <c:v>1204318</c:v>
                </c:pt>
                <c:pt idx="1">
                  <c:v>772397</c:v>
                </c:pt>
                <c:pt idx="2">
                  <c:v>431921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19-402A-ABBE-ED1AD02F4C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Febrero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 Líneas Fijas</c:v>
                </c:pt>
                <c:pt idx="1">
                  <c:v>Líneas Fijas Locales</c:v>
                </c:pt>
                <c:pt idx="2">
                  <c:v>Líneas Fijas IP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1198550</c:v>
                </c:pt>
                <c:pt idx="1">
                  <c:v>763885</c:v>
                </c:pt>
                <c:pt idx="2">
                  <c:v>434665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19-402A-ABBE-ED1AD02F4CE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Febrero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 Líneas Fijas</c:v>
                </c:pt>
                <c:pt idx="1">
                  <c:v>Líneas Fijas Locales</c:v>
                </c:pt>
                <c:pt idx="2">
                  <c:v>Líneas Fijas IP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>
                  <c:v>1273285</c:v>
                </c:pt>
                <c:pt idx="1">
                  <c:v>891960</c:v>
                </c:pt>
                <c:pt idx="2">
                  <c:v>381325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19-402A-ABBE-ED1AD02F4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7081759"/>
        <c:axId val="1487337919"/>
      </c:barChart>
      <c:catAx>
        <c:axId val="1497081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87337919"/>
        <c:crosses val="autoZero"/>
        <c:auto val="1"/>
        <c:lblAlgn val="ctr"/>
        <c:lblOffset val="100"/>
        <c:noMultiLvlLbl val="0"/>
      </c:catAx>
      <c:valAx>
        <c:axId val="1487337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97081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sz="1800" b="1" noProof="0" dirty="0">
                <a:latin typeface="Century Gothic" panose="020B0502020202020204" pitchFamily="34" charset="0"/>
              </a:rPr>
              <a:t>Cuentas Acceso </a:t>
            </a:r>
            <a:r>
              <a:rPr lang="en-US" sz="1800" b="1" dirty="0">
                <a:latin typeface="Century Gothic" panose="020B0502020202020204" pitchFamily="34" charset="0"/>
              </a:rPr>
              <a:t>a Internet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Enero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Cuentas Acceso a Internet</c:v>
                </c:pt>
              </c:strCache>
            </c:strRef>
          </c:cat>
          <c:val>
            <c:numRef>
              <c:f>Sheet1!$B$2</c:f>
              <c:numCache>
                <c:formatCode>#,##0.00</c:formatCode>
                <c:ptCount val="1"/>
                <c:pt idx="0">
                  <c:v>8214442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CD-4005-98C8-75CF2E278B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Febrero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Cuentas Acceso a Internet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8234324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CD-4005-98C8-75CF2E278B3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Febrero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Cuentas Acceso a Internet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7450187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CD-4005-98C8-75CF2E278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7081759"/>
        <c:axId val="1487337919"/>
      </c:barChart>
      <c:catAx>
        <c:axId val="14970817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87337919"/>
        <c:crosses val="autoZero"/>
        <c:auto val="1"/>
        <c:lblAlgn val="ctr"/>
        <c:lblOffset val="100"/>
        <c:noMultiLvlLbl val="0"/>
      </c:catAx>
      <c:valAx>
        <c:axId val="1487337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97081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sz="1800" b="1" noProof="0" dirty="0">
                <a:latin typeface="Century Gothic" panose="020B0502020202020204" pitchFamily="34" charset="0"/>
              </a:rPr>
              <a:t>Suscriptores</a:t>
            </a:r>
            <a:r>
              <a:rPr lang="es-DO" sz="1800" b="1" baseline="0" noProof="0" dirty="0">
                <a:latin typeface="Century Gothic" panose="020B0502020202020204" pitchFamily="34" charset="0"/>
              </a:rPr>
              <a:t> TV Restringida</a:t>
            </a:r>
            <a:endParaRPr lang="es-DO" sz="1800" b="1" noProof="0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Enero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Suscriptores TV Restringida</c:v>
                </c:pt>
              </c:strCache>
            </c:strRef>
          </c:cat>
          <c:val>
            <c:numRef>
              <c:f>Sheet1!$B$2</c:f>
              <c:numCache>
                <c:formatCode>#,##0.00</c:formatCode>
                <c:ptCount val="1"/>
                <c:pt idx="0">
                  <c:v>800827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19-402A-ABBE-ED1AD02F4C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Febrero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Suscriptores TV Restringida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799883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19-402A-ABBE-ED1AD02F4CE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Febrero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Suscriptores TV Restringida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799709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19-402A-ABBE-ED1AD02F4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7081759"/>
        <c:axId val="1487337919"/>
      </c:barChart>
      <c:catAx>
        <c:axId val="14970817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87337919"/>
        <c:crosses val="autoZero"/>
        <c:auto val="1"/>
        <c:lblAlgn val="ctr"/>
        <c:lblOffset val="100"/>
        <c:noMultiLvlLbl val="0"/>
      </c:catAx>
      <c:valAx>
        <c:axId val="1487337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97081759"/>
        <c:crosses val="autoZero"/>
        <c:crossBetween val="between"/>
        <c:majorUnit val="20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Líneas Móviles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Lineas Moviles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0CD-4AAF-AB9A-B7F75B9BAEA1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42-432A-952C-C3691BF1C537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742-432A-952C-C3691BF1C537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0CD-4AAF-AB9A-B7F75B9BAEA1}"/>
              </c:ext>
            </c:extLst>
          </c:dPt>
          <c:cat>
            <c:strRef>
              <c:f>Sheet1!$A$2:$A$5</c:f>
              <c:strCache>
                <c:ptCount val="3"/>
                <c:pt idx="0">
                  <c:v>Claro</c:v>
                </c:pt>
                <c:pt idx="1">
                  <c:v>Altice</c:v>
                </c:pt>
                <c:pt idx="2">
                  <c:v>Viva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 formatCode="_(* #,##0_);_(* \(#,##0\);_(* &quot;-&quot;??_);_(@_)">
                  <c:v>5364252</c:v>
                </c:pt>
                <c:pt idx="1">
                  <c:v>3072127</c:v>
                </c:pt>
                <c:pt idx="2">
                  <c:v>546105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42-432A-952C-C3691BF1C5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02656096"/>
        <c:axId val="705037696"/>
      </c:barChart>
      <c:catAx>
        <c:axId val="702656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5037696"/>
        <c:crosses val="autoZero"/>
        <c:auto val="1"/>
        <c:lblAlgn val="ctr"/>
        <c:lblOffset val="100"/>
        <c:noMultiLvlLbl val="0"/>
      </c:catAx>
      <c:valAx>
        <c:axId val="705037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2656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Líneas</a:t>
            </a:r>
            <a:r>
              <a:rPr lang="es-DO" baseline="0" noProof="0" dirty="0">
                <a:latin typeface="Century Gothic" panose="020B0502020202020204" pitchFamily="34" charset="0"/>
              </a:rPr>
              <a:t> Post pago </a:t>
            </a:r>
            <a:r>
              <a:rPr lang="en-US" sz="1862" b="0" i="0" u="none" strike="noStrike" baseline="0" dirty="0">
                <a:effectLst/>
                <a:latin typeface="Century Gothic" panose="020B0502020202020204" pitchFamily="34" charset="0"/>
              </a:rPr>
              <a:t>2/2020</a:t>
            </a:r>
            <a:endParaRPr lang="en-US" dirty="0">
              <a:latin typeface="Century Gothic" panose="020B0502020202020204" pitchFamily="34" charset="0"/>
            </a:endParaRPr>
          </a:p>
        </c:rich>
      </c:tx>
      <c:layout>
        <c:manualLayout>
          <c:xMode val="edge"/>
          <c:yMode val="edge"/>
          <c:x val="0.25120689655172412"/>
          <c:y val="7.68992652331418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Lineas Post pago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0B-4FC3-ADD2-21C79BDA27BB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10B-4FC3-ADD2-21C79BDA27BB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0B-4FC3-ADD2-21C79BDA27B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B63-49BD-8791-B269B0B2F080}"/>
              </c:ext>
            </c:extLst>
          </c:dPt>
          <c:cat>
            <c:strRef>
              <c:f>Sheet1!$A$2:$A$5</c:f>
              <c:strCache>
                <c:ptCount val="3"/>
                <c:pt idx="0">
                  <c:v>Claro</c:v>
                </c:pt>
                <c:pt idx="1">
                  <c:v>Altice</c:v>
                </c:pt>
                <c:pt idx="2">
                  <c:v>Viva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1364850</c:v>
                </c:pt>
                <c:pt idx="1">
                  <c:v>964213</c:v>
                </c:pt>
                <c:pt idx="2">
                  <c:v>30875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0B-4FC3-ADD2-21C79BDA27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01092576"/>
        <c:axId val="705038112"/>
      </c:barChart>
      <c:catAx>
        <c:axId val="80109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5038112"/>
        <c:crosses val="autoZero"/>
        <c:auto val="1"/>
        <c:lblAlgn val="ctr"/>
        <c:lblOffset val="100"/>
        <c:noMultiLvlLbl val="0"/>
      </c:catAx>
      <c:valAx>
        <c:axId val="70503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80109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Líneas</a:t>
            </a:r>
            <a:r>
              <a:rPr lang="es-DO" baseline="0" noProof="0" dirty="0">
                <a:latin typeface="Century Gothic" panose="020B0502020202020204" pitchFamily="34" charset="0"/>
              </a:rPr>
              <a:t> Pre pago </a:t>
            </a:r>
            <a:r>
              <a:rPr lang="en-US" sz="1862" b="0" i="0" u="none" strike="noStrike" baseline="0" dirty="0">
                <a:effectLst/>
              </a:rPr>
              <a:t>2/2020</a:t>
            </a:r>
            <a:endParaRPr lang="en-US" dirty="0">
              <a:latin typeface="Century Gothic" panose="020B0502020202020204" pitchFamily="34" charset="0"/>
            </a:endParaRPr>
          </a:p>
        </c:rich>
      </c:tx>
      <c:layout>
        <c:manualLayout>
          <c:xMode val="edge"/>
          <c:yMode val="edge"/>
          <c:x val="0.25120689655172412"/>
          <c:y val="7.68992652331418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Lineas Prepago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43-45D6-8632-1C201213CFB6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43-45D6-8632-1C201213CFB6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43-45D6-8632-1C201213CFB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143-45D6-8632-1C201213CFB6}"/>
              </c:ext>
            </c:extLst>
          </c:dPt>
          <c:cat>
            <c:strRef>
              <c:f>Sheet1!$A$2:$A$5</c:f>
              <c:strCache>
                <c:ptCount val="3"/>
                <c:pt idx="0">
                  <c:v>Claro</c:v>
                </c:pt>
                <c:pt idx="1">
                  <c:v>Altice</c:v>
                </c:pt>
                <c:pt idx="2">
                  <c:v>Viva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4030754</c:v>
                </c:pt>
                <c:pt idx="1">
                  <c:v>2106443</c:v>
                </c:pt>
                <c:pt idx="2">
                  <c:v>515057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143-45D6-8632-1C201213C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04111632"/>
        <c:axId val="704926608"/>
      </c:barChart>
      <c:catAx>
        <c:axId val="80411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4926608"/>
        <c:crosses val="autoZero"/>
        <c:auto val="1"/>
        <c:lblAlgn val="ctr"/>
        <c:lblOffset val="100"/>
        <c:noMultiLvlLbl val="0"/>
      </c:catAx>
      <c:valAx>
        <c:axId val="704926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804111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Líneas Fijas </a:t>
            </a:r>
            <a:r>
              <a:rPr lang="en-US" dirty="0">
                <a:latin typeface="Century Gothic" panose="020B0502020202020204" pitchFamily="34" charset="0"/>
              </a:rPr>
              <a:t>Local </a:t>
            </a:r>
            <a:r>
              <a:rPr lang="en-US" sz="1862" b="0" i="0" u="none" strike="noStrike" baseline="0" dirty="0">
                <a:effectLst/>
                <a:latin typeface="Century Gothic" panose="020B0502020202020204" pitchFamily="34" charset="0"/>
              </a:rPr>
              <a:t>2/2020</a:t>
            </a:r>
            <a:endParaRPr lang="en-US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Líneas Fijas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F69-4C04-8FBC-677886D7CCA1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42-432A-952C-C3691BF1C537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742-432A-952C-C3691BF1C537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F69-4C04-8FBC-677886D7CCA1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F69-4C04-8FBC-677886D7CCA1}"/>
              </c:ext>
            </c:extLst>
          </c:dPt>
          <c:cat>
            <c:strRef>
              <c:f>Sheet1!$A$2:$A$6</c:f>
              <c:strCache>
                <c:ptCount val="5"/>
                <c:pt idx="0">
                  <c:v>Claro</c:v>
                </c:pt>
                <c:pt idx="1">
                  <c:v>Altice</c:v>
                </c:pt>
                <c:pt idx="2">
                  <c:v>Viva</c:v>
                </c:pt>
                <c:pt idx="3">
                  <c:v>WindTelecom</c:v>
                </c:pt>
                <c:pt idx="4">
                  <c:v>Cap Cana Tel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 formatCode="_(* #,##0_);_(* \(#,##0\);_(* &quot;-&quot;??_);_(@_)">
                  <c:v>637795</c:v>
                </c:pt>
                <c:pt idx="1">
                  <c:v>82007</c:v>
                </c:pt>
                <c:pt idx="2">
                  <c:v>49257</c:v>
                </c:pt>
                <c:pt idx="3">
                  <c:v>1939</c:v>
                </c:pt>
                <c:pt idx="4" formatCode="General">
                  <c:v>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42-432A-952C-C3691BF1C5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01074176"/>
        <c:axId val="704956880"/>
      </c:barChart>
      <c:catAx>
        <c:axId val="80107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4956880"/>
        <c:crosses val="autoZero"/>
        <c:auto val="1"/>
        <c:lblAlgn val="ctr"/>
        <c:lblOffset val="100"/>
        <c:noMultiLvlLbl val="0"/>
      </c:catAx>
      <c:valAx>
        <c:axId val="70495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801074176"/>
        <c:crosses val="autoZero"/>
        <c:crossBetween val="between"/>
        <c:minorUnit val="5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Líneas Fijas Febrero</a:t>
            </a:r>
            <a:r>
              <a:rPr lang="es-DO" baseline="0" noProof="0" dirty="0">
                <a:latin typeface="Century Gothic" panose="020B0502020202020204" pitchFamily="34" charset="0"/>
              </a:rPr>
              <a:t> </a:t>
            </a:r>
            <a:r>
              <a:rPr lang="en-US" baseline="0" dirty="0">
                <a:latin typeface="Century Gothic" panose="020B0502020202020204" pitchFamily="34" charset="0"/>
              </a:rPr>
              <a:t>2020</a:t>
            </a:r>
            <a:endParaRPr lang="en-US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Líneas Fijas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9D4-4760-868C-8841506B5F2D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9D4-4760-868C-8841506B5F2D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9D4-4760-868C-8841506B5F2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9D4-4760-868C-8841506B5F2D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9D4-4760-868C-8841506B5F2D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9D4-4760-868C-8841506B5F2D}"/>
              </c:ext>
            </c:extLst>
          </c:dPt>
          <c:dPt>
            <c:idx val="6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9D4-4760-868C-8841506B5F2D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9D4-4760-868C-8841506B5F2D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59D4-4760-868C-8841506B5F2D}"/>
              </c:ext>
            </c:extLst>
          </c:dPt>
          <c:dPt>
            <c:idx val="9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rgbClr val="FFFF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59D4-4760-868C-8841506B5F2D}"/>
              </c:ext>
            </c:extLst>
          </c:dPt>
          <c:cat>
            <c:strRef>
              <c:f>Sheet1!$A$2:$A$11</c:f>
              <c:strCache>
                <c:ptCount val="10"/>
                <c:pt idx="0">
                  <c:v>Claro</c:v>
                </c:pt>
                <c:pt idx="1">
                  <c:v>Altice</c:v>
                </c:pt>
                <c:pt idx="2">
                  <c:v>Viva</c:v>
                </c:pt>
                <c:pt idx="3">
                  <c:v>WindTelecom</c:v>
                </c:pt>
                <c:pt idx="4">
                  <c:v>Mundo Telecom</c:v>
                </c:pt>
                <c:pt idx="5">
                  <c:v>Allard Industries</c:v>
                </c:pt>
                <c:pt idx="6">
                  <c:v>Cap Cana Tel</c:v>
                </c:pt>
                <c:pt idx="7">
                  <c:v>Onemax</c:v>
                </c:pt>
                <c:pt idx="8">
                  <c:v>Advanced Voip Telecom</c:v>
                </c:pt>
                <c:pt idx="9">
                  <c:v>DR Prontotel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 formatCode="_(* #,##0_);_(* \(#,##0\);_(* &quot;-&quot;??_);_(@_)">
                  <c:v>850751</c:v>
                </c:pt>
                <c:pt idx="1">
                  <c:v>282990</c:v>
                </c:pt>
                <c:pt idx="2">
                  <c:v>49257</c:v>
                </c:pt>
                <c:pt idx="3">
                  <c:v>14422</c:v>
                </c:pt>
                <c:pt idx="4" formatCode="General">
                  <c:v>390</c:v>
                </c:pt>
                <c:pt idx="5" formatCode="General">
                  <c:v>309</c:v>
                </c:pt>
                <c:pt idx="6" formatCode="General">
                  <c:v>298</c:v>
                </c:pt>
                <c:pt idx="7" formatCode="General">
                  <c:v>67</c:v>
                </c:pt>
                <c:pt idx="8" formatCode="General">
                  <c:v>22</c:v>
                </c:pt>
                <c:pt idx="9" formatCode="General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59D4-4760-868C-8841506B5F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01074176"/>
        <c:axId val="704956880"/>
      </c:barChart>
      <c:catAx>
        <c:axId val="80107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4956880"/>
        <c:crosses val="autoZero"/>
        <c:auto val="1"/>
        <c:lblAlgn val="ctr"/>
        <c:lblOffset val="100"/>
        <c:noMultiLvlLbl val="0"/>
      </c:catAx>
      <c:valAx>
        <c:axId val="70495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801074176"/>
        <c:crosses val="autoZero"/>
        <c:crossBetween val="between"/>
        <c:minorUnit val="5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Líneas IP </a:t>
            </a:r>
            <a:r>
              <a:rPr lang="en-US" sz="1862" b="0" i="0" u="none" strike="noStrike" baseline="0" dirty="0">
                <a:effectLst/>
                <a:latin typeface="Century Gothic" panose="020B0502020202020204" pitchFamily="34" charset="0"/>
              </a:rPr>
              <a:t>2/2020</a:t>
            </a:r>
            <a:endParaRPr lang="en-US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Líneas IP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927-4F57-AF29-470463AF9158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927-4F57-AF29-470463AF915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927-4F57-AF29-470463AF9158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927-4F57-AF29-470463AF9158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927-4F57-AF29-470463AF915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927-4F57-AF29-470463AF9158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927-4F57-AF29-470463AF9158}"/>
              </c:ext>
            </c:extLst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rgbClr val="FFFF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927-4F57-AF29-470463AF9158}"/>
              </c:ext>
            </c:extLst>
          </c:dPt>
          <c:cat>
            <c:strRef>
              <c:f>Sheet1!$A$2:$A$9</c:f>
              <c:strCache>
                <c:ptCount val="8"/>
                <c:pt idx="0">
                  <c:v>Claro</c:v>
                </c:pt>
                <c:pt idx="1">
                  <c:v>Altice</c:v>
                </c:pt>
                <c:pt idx="2">
                  <c:v>WindTelecom</c:v>
                </c:pt>
                <c:pt idx="3">
                  <c:v>Mundo Telecom</c:v>
                </c:pt>
                <c:pt idx="4">
                  <c:v>Allard Ind</c:v>
                </c:pt>
                <c:pt idx="5">
                  <c:v>Onemax</c:v>
                </c:pt>
                <c:pt idx="6">
                  <c:v>Advanced Voip</c:v>
                </c:pt>
                <c:pt idx="7">
                  <c:v>DR Prontotel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 formatCode="_(* #,##0_);_(* \(#,##0\);_(* &quot;-&quot;??_);_(@_)">
                  <c:v>219452</c:v>
                </c:pt>
                <c:pt idx="1">
                  <c:v>202262</c:v>
                </c:pt>
                <c:pt idx="2">
                  <c:v>12543</c:v>
                </c:pt>
                <c:pt idx="3" formatCode="General">
                  <c:v>390</c:v>
                </c:pt>
                <c:pt idx="4" formatCode="General">
                  <c:v>309</c:v>
                </c:pt>
                <c:pt idx="5" formatCode="General">
                  <c:v>67</c:v>
                </c:pt>
                <c:pt idx="6" formatCode="General">
                  <c:v>22</c:v>
                </c:pt>
                <c:pt idx="7" formatCode="General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927-4F57-AF29-470463AF91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01074176"/>
        <c:axId val="704956880"/>
      </c:barChart>
      <c:catAx>
        <c:axId val="80107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4956880"/>
        <c:crosses val="autoZero"/>
        <c:auto val="1"/>
        <c:lblAlgn val="ctr"/>
        <c:lblOffset val="100"/>
        <c:noMultiLvlLbl val="0"/>
      </c:catAx>
      <c:valAx>
        <c:axId val="70495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801074176"/>
        <c:crosses val="autoZero"/>
        <c:crossBetween val="between"/>
        <c:minorUnit val="5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862" b="0" i="0" u="none" strike="noStrike" baseline="0">
                <a:effectLst/>
                <a:latin typeface="Century Gothic" panose="020B0502020202020204" pitchFamily="34" charset="0"/>
              </a:rPr>
              <a:t>Cuentas de Acceso a Internet Febrero 2020 </a:t>
            </a:r>
            <a:endParaRPr lang="en-US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1FE-493E-9B40-1A6183D5D682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1FE-493E-9B40-1A6183D5D68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1FE-493E-9B40-1A6183D5D682}"/>
              </c:ext>
            </c:extLst>
          </c:dPt>
          <c:cat>
            <c:strRef>
              <c:f>Sheet1!$A$2:$A$5</c:f>
              <c:strCache>
                <c:ptCount val="4"/>
                <c:pt idx="0">
                  <c:v>CLARO    </c:v>
                </c:pt>
                <c:pt idx="1">
                  <c:v>ALTICE DOMINICANA   </c:v>
                </c:pt>
                <c:pt idx="2">
                  <c:v>Trilogy Dominicana (Viva)   </c:v>
                </c:pt>
                <c:pt idx="3">
                  <c:v>Wind Telecom   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4653579</c:v>
                </c:pt>
                <c:pt idx="1">
                  <c:v>3070067</c:v>
                </c:pt>
                <c:pt idx="2">
                  <c:v>401743</c:v>
                </c:pt>
                <c:pt idx="3">
                  <c:v>40717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FE-493E-9B40-1A6183D5D6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9191855"/>
        <c:axId val="940280303"/>
      </c:barChart>
      <c:catAx>
        <c:axId val="1019191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940280303"/>
        <c:crossesAt val="5000"/>
        <c:auto val="1"/>
        <c:lblAlgn val="ctr"/>
        <c:lblOffset val="100"/>
        <c:noMultiLvlLbl val="0"/>
      </c:catAx>
      <c:valAx>
        <c:axId val="940280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019191855"/>
        <c:crosses val="autoZero"/>
        <c:crossBetween val="between"/>
        <c:majorUnit val="50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sz="1860" noProof="0" dirty="0">
                <a:latin typeface="Century Gothic" panose="020B0502020202020204" pitchFamily="34" charset="0"/>
              </a:rPr>
              <a:t>Suscriptores</a:t>
            </a:r>
            <a:r>
              <a:rPr lang="es-DO" sz="1860" baseline="0" noProof="0" dirty="0">
                <a:latin typeface="Century Gothic" panose="020B0502020202020204" pitchFamily="34" charset="0"/>
              </a:rPr>
              <a:t> Servicio TV Restringida Febrero </a:t>
            </a:r>
            <a:r>
              <a:rPr lang="en-US" sz="1860" baseline="0" dirty="0">
                <a:latin typeface="Century Gothic" panose="020B0502020202020204" pitchFamily="34" charset="0"/>
              </a:rPr>
              <a:t>2020</a:t>
            </a:r>
            <a:endParaRPr lang="en-US" sz="1860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FFD-4E65-8FF3-B01811906263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FFD-4E65-8FF3-B01811906263}"/>
              </c:ext>
            </c:extLst>
          </c:dPt>
          <c:dPt>
            <c:idx val="2"/>
            <c:invertIfNegative val="0"/>
            <c:bubble3D val="0"/>
            <c:spPr>
              <a:solidFill>
                <a:srgbClr val="CC0099"/>
              </a:solidFill>
              <a:ln>
                <a:solidFill>
                  <a:srgbClr val="CC009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4FFD-4E65-8FF3-B01811906263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FFD-4E65-8FF3-B01811906263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4FFD-4E65-8FF3-B0181190626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FFD-4E65-8FF3-B01811906263}"/>
              </c:ext>
            </c:extLst>
          </c:dPt>
          <c:cat>
            <c:strRef>
              <c:f>Sheet1!$A$2:$A$12</c:f>
              <c:strCache>
                <c:ptCount val="11"/>
                <c:pt idx="0">
                  <c:v>CLARO  </c:v>
                </c:pt>
                <c:pt idx="1">
                  <c:v>ALTICE DOMINICANA  </c:v>
                </c:pt>
                <c:pt idx="2">
                  <c:v>aster - TECNODISA*   </c:v>
                </c:pt>
                <c:pt idx="3">
                  <c:v>TELEOPERADORA DEL NORDESTE, S.R.L </c:v>
                </c:pt>
                <c:pt idx="4">
                  <c:v>CORPORACIÓN SATELITAL NOVAVISIÓN DOMINICANA, S.A.S.  </c:v>
                </c:pt>
                <c:pt idx="5">
                  <c:v>SERVICIOS TV SATELITE MCR, SRL   </c:v>
                </c:pt>
                <c:pt idx="6">
                  <c:v>TELECABLE CENTRAL, SRL   </c:v>
                </c:pt>
                <c:pt idx="7">
                  <c:v> TELEVISION POR CABLE*   </c:v>
                </c:pt>
                <c:pt idx="8">
                  <c:v>TELECABLE OCOA,S.R.L.   </c:v>
                </c:pt>
                <c:pt idx="9">
                  <c:v>TELECABLE PUERTO PLATA, SRL   </c:v>
                </c:pt>
                <c:pt idx="10">
                  <c:v> STAR CABLE   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434496</c:v>
                </c:pt>
                <c:pt idx="1">
                  <c:v>156781</c:v>
                </c:pt>
                <c:pt idx="2">
                  <c:v>33106</c:v>
                </c:pt>
                <c:pt idx="3">
                  <c:v>23895</c:v>
                </c:pt>
                <c:pt idx="4">
                  <c:v>21471</c:v>
                </c:pt>
                <c:pt idx="5">
                  <c:v>10605</c:v>
                </c:pt>
                <c:pt idx="6">
                  <c:v>6426</c:v>
                </c:pt>
                <c:pt idx="7">
                  <c:v>5486</c:v>
                </c:pt>
                <c:pt idx="8">
                  <c:v>5406</c:v>
                </c:pt>
                <c:pt idx="9">
                  <c:v>5233</c:v>
                </c:pt>
                <c:pt idx="10">
                  <c:v>5172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FD-4E65-8FF3-B018119062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34091967"/>
        <c:axId val="969376959"/>
      </c:barChart>
      <c:catAx>
        <c:axId val="1134091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969376959"/>
        <c:crosses val="autoZero"/>
        <c:auto val="1"/>
        <c:lblAlgn val="ctr"/>
        <c:lblOffset val="100"/>
        <c:noMultiLvlLbl val="0"/>
      </c:catAx>
      <c:valAx>
        <c:axId val="9693769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134091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0.78215</cdr:x>
      <cdr:y>0.5</cdr:y>
    </cdr:from>
    <cdr:to>
      <cdr:x>0.90826</cdr:x>
      <cdr:y>0.71014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687F9DC-8C91-4CC2-91D0-69564C6231CD}"/>
            </a:ext>
          </a:extLst>
        </cdr:cNvPr>
        <cdr:cNvSpPr txBox="1"/>
      </cdr:nvSpPr>
      <cdr:spPr>
        <a:xfrm xmlns:a="http://schemas.openxmlformats.org/drawingml/2006/main">
          <a:off x="8224736" y="2175669"/>
          <a:ext cx="132620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rtl="0"/>
          <a:r>
            <a:rPr lang="en-US" sz="1800" b="1">
              <a:latin typeface="Century Gothic" panose="020B0502020202020204" pitchFamily="34" charset="0"/>
            </a:rPr>
            <a:t>9,012,192</a:t>
          </a:r>
          <a:endParaRPr lang="en-US" sz="1800">
            <a:effectLst/>
            <a:latin typeface="Century Gothic" panose="020B0502020202020204" pitchFamily="34" charset="0"/>
          </a:endParaRPr>
        </a:p>
        <a:p xmlns:a="http://schemas.openxmlformats.org/drawingml/2006/main">
          <a:endParaRPr lang="en-US" sz="1800">
            <a:latin typeface="Century Gothic" panose="020B0502020202020204" pitchFamily="34" charset="0"/>
          </a:endParaRPr>
        </a:p>
      </cdr:txBody>
    </cdr:sp>
  </cdr:relSizeAnchor>
  <cdr:relSizeAnchor xmlns:cdr="http://schemas.openxmlformats.org/drawingml/2006/chartDrawing">
    <cdr:from>
      <cdr:x>0.77752</cdr:x>
      <cdr:y>0.76976</cdr:y>
    </cdr:from>
    <cdr:to>
      <cdr:x>0.86448</cdr:x>
      <cdr:y>0.9799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FBC0527-A0CB-4655-B5AA-F74715049A32}"/>
            </a:ext>
          </a:extLst>
        </cdr:cNvPr>
        <cdr:cNvSpPr txBox="1"/>
      </cdr:nvSpPr>
      <cdr:spPr>
        <a:xfrm xmlns:a="http://schemas.openxmlformats.org/drawingml/2006/main">
          <a:off x="8176098" y="334949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C6359-EF4B-475E-9F79-5C425AD20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3889BB-6CBA-4B20-A0C4-42D952861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BA673-D940-4B5A-8628-21627415D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24195-210E-44BA-A924-048A1246A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7E6D2-CB7A-4E61-80E5-6E9C34C53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3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4E72-1AB2-4F91-B04A-4315FDCCA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DC5708-5482-4931-9EC7-87E19CBC9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54BF5-BB4F-40A7-9A48-FC28070C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C16EB-599B-49A9-AF3B-0BC49CC8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F37DC-FFCD-4E6D-B006-95C34CED3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4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192D6F-082F-4BF2-8426-011215F970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F3EC22-0A05-4A57-9E8A-E94D4AF10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935D1-A4EE-4837-923C-756AA16D8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1E6D8-A853-4789-AFB2-8F21C2C4B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33349-4DDA-4545-AC98-2CD3A653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1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8758B-AFAA-4BFE-885B-9A9A6718A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B2935-FD4C-4E46-B091-797A3E79A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99E60-C2B8-4954-9AC8-5C87B5D66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67161-D138-42B4-9C9D-627530AC5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2252B-9140-4BDD-A386-41FE0580C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2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6D467-152A-4DA5-AFDF-16085B566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ED99E-2AC4-426D-82AC-15391BAE7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63F0F-DB11-44B8-AF20-71ACF605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85558-9A09-4F7B-9756-E9AD2A350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B00E4-7413-4AF4-91AA-B645271E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5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1D425-84F1-422B-8C32-82305EC54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68283-A244-4221-84B6-007069D862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64D4B-6587-452E-AE7C-6A0E95020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0D5E3-F802-4CAB-8F25-99CE3C96B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B1836-68A4-4A50-AF4C-7D7C7239A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6EBF7-4386-412B-A345-A2880A0F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12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0A8DF-EF4E-47AE-A661-AF2EDE5CB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C80B68-01A5-4FE8-8388-03F81DB80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82411-8571-4876-BA72-B4C1671C8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50E239-0AEC-406F-B230-1F3095E4D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0B3ED0-B019-4276-80B3-2BC0EC69B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045A41-F97B-4E68-A893-B42FCDB11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C1EC93-B512-4465-A5B5-9AB69109F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9A9205-790C-47BB-B69A-87D1FC07B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9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1AFB6-7240-4D48-A80A-85118A1AC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28020D-BD48-450D-999D-3FC6AF212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01191E-54C6-415A-B696-A69C11584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3344-5297-4C39-802C-887365CB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5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AACF52-5944-4008-BF1C-060369F41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5116AC-43D4-4448-ACE4-A61A6CE7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50CF85-078C-4396-8FE9-355FEC894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2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36979-52EB-4341-9166-499B7AE08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ADFE2-D45D-4D06-AFC9-55D428026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0AD1E2-B341-47D5-8026-2E8BBD206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C7BECF-2D38-40DF-9C8E-23A8F3944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2872A6-8163-4E2E-A0A5-9C6E05A57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AB8FB-1307-4F91-9F21-BF7B18B12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17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45F81-69CC-4CBE-A466-BF820F36F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D73429-497A-4245-B851-94ADD7DED2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748361-22D4-4E4F-9DC2-A7C2D730FB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9D7F1C-1AB5-4B7C-92CE-F838C03B0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2270E-6848-4031-A414-41942E3DF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2C2DA-D21A-4885-A0D8-60B8388DF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0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EC434F-C71B-4505-83C4-9A0A263A3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BED9A-4DDA-449D-A7D5-D3FE21725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90127-E530-4642-97BE-64036A0B69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3E4C3-4056-447D-8773-6BD8492D1F4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CDE4C-1B6E-4804-B231-6B9E599BD1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83661-0211-43E7-A5B5-7369E2F0AB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9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B01C9-E150-404F-99A8-4B26B7707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0113" y="1122363"/>
            <a:ext cx="10301287" cy="2387600"/>
          </a:xfrm>
        </p:spPr>
        <p:txBody>
          <a:bodyPr>
            <a:normAutofit/>
          </a:bodyPr>
          <a:lstStyle/>
          <a:p>
            <a:r>
              <a:rPr lang="es-DO" sz="4800" dirty="0">
                <a:latin typeface="Century Gothic" panose="020B0502020202020204" pitchFamily="34" charset="0"/>
              </a:rPr>
              <a:t>Indicadores Telecomunicaciones </a:t>
            </a:r>
            <a:br>
              <a:rPr lang="es-DO" sz="4800" dirty="0">
                <a:latin typeface="Century Gothic" panose="020B0502020202020204" pitchFamily="34" charset="0"/>
              </a:rPr>
            </a:br>
            <a:r>
              <a:rPr lang="es-DO" sz="4800" dirty="0">
                <a:latin typeface="Century Gothic" panose="020B0502020202020204" pitchFamily="34" charset="0"/>
              </a:rPr>
              <a:t>Febrero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998EE-4FE8-4F7E-B149-F530266FA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1988" y="5229225"/>
            <a:ext cx="6986587" cy="1149349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s-DO" sz="1800">
                <a:latin typeface="Century Gothic" panose="020B0502020202020204" pitchFamily="34" charset="0"/>
              </a:rPr>
              <a:t>COMTEC</a:t>
            </a:r>
          </a:p>
          <a:p>
            <a:pPr algn="r"/>
            <a:r>
              <a:rPr lang="es-DO" sz="1800">
                <a:latin typeface="Century Gothic" panose="020B0502020202020204" pitchFamily="34" charset="0"/>
              </a:rPr>
              <a:t>Asociación de Empresas de Comunicaciones y Tecnología</a:t>
            </a:r>
          </a:p>
          <a:p>
            <a:pPr algn="r"/>
            <a:r>
              <a:rPr lang="es-DO" sz="1800">
                <a:latin typeface="Century Gothic" panose="020B0502020202020204" pitchFamily="34" charset="0"/>
              </a:rPr>
              <a:t>Elaborado por la Dirección Ejecutiva</a:t>
            </a:r>
          </a:p>
          <a:p>
            <a:pPr algn="r"/>
            <a:r>
              <a:rPr lang="es-DO" sz="1800">
                <a:latin typeface="Century Gothic" panose="020B0502020202020204" pitchFamily="34" charset="0"/>
              </a:rPr>
              <a:t>Febrero 2020</a:t>
            </a:r>
          </a:p>
        </p:txBody>
      </p:sp>
    </p:spTree>
    <p:extLst>
      <p:ext uri="{BB962C8B-B14F-4D97-AF65-F5344CB8AC3E}">
        <p14:creationId xmlns:p14="http://schemas.microsoft.com/office/powerpoint/2010/main" val="447209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E425-E72C-49D4-BF69-7D071261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77538" cy="721553"/>
          </a:xfrm>
        </p:spPr>
        <p:txBody>
          <a:bodyPr>
            <a:noAutofit/>
          </a:bodyPr>
          <a:lstStyle/>
          <a:p>
            <a:r>
              <a:rPr lang="es-ES" sz="1800" b="1" dirty="0">
                <a:latin typeface="Century Gothic" panose="020B0502020202020204" pitchFamily="34" charset="0"/>
              </a:rPr>
              <a:t>3. Cuentas de Acceso a Internet </a:t>
            </a:r>
            <a:r>
              <a:rPr lang="es-DO" sz="1800" b="1" dirty="0">
                <a:latin typeface="Century Gothic" panose="020B0502020202020204" pitchFamily="34" charset="0"/>
              </a:rPr>
              <a:t>Febrero</a:t>
            </a:r>
            <a:r>
              <a:rPr lang="en-US" sz="1800" b="1" dirty="0">
                <a:latin typeface="Century Gothic" panose="020B0502020202020204" pitchFamily="34" charset="0"/>
              </a:rPr>
              <a:t> 2020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6791122-217B-4128-B55A-76BDEADCC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87666"/>
              </p:ext>
            </p:extLst>
          </p:nvPr>
        </p:nvGraphicFramePr>
        <p:xfrm>
          <a:off x="838200" y="1209675"/>
          <a:ext cx="4705350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280353">
                <a:tc>
                  <a:txBody>
                    <a:bodyPr/>
                    <a:lstStyle/>
                    <a:p>
                      <a:r>
                        <a:rPr lang="es-DO" sz="1600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sz="1600" noProof="0">
                          <a:latin typeface="Century Gothic" panose="020B0502020202020204" pitchFamily="34" charset="0"/>
                        </a:rPr>
                        <a:t>Cuentas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noProof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CLARO  	 </a:t>
                      </a:r>
                      <a:endParaRPr lang="es-DO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noProof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4,653,579	</a:t>
                      </a:r>
                      <a:endParaRPr lang="es-DO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noProof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ALTICE DOMINICANA 	 </a:t>
                      </a:r>
                      <a:endParaRPr lang="es-DO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noProof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3,070,067	</a:t>
                      </a:r>
                      <a:endParaRPr lang="es-DO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95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noProof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Trilogy Dominicana (Viva) 	 </a:t>
                      </a:r>
                      <a:endParaRPr lang="es-DO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noProof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401,743	</a:t>
                      </a:r>
                      <a:endParaRPr lang="es-DO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74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noProof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Wind Telecom 	 </a:t>
                      </a:r>
                      <a:endParaRPr lang="es-DO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noProof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40,717	</a:t>
                      </a:r>
                      <a:endParaRPr lang="es-DO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30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noProof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TELEIMAGEN  SATELITAL 	 </a:t>
                      </a:r>
                      <a:endParaRPr lang="es-DO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noProof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8,965</a:t>
                      </a:r>
                      <a:endParaRPr lang="es-DO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36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noProof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TELEOPERADORA DEL NORDESTE, S.R.L 	 </a:t>
                      </a:r>
                      <a:endParaRPr lang="es-DO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noProof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8,474</a:t>
                      </a:r>
                      <a:endParaRPr lang="es-DO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531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noProof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SERVICIOS TV SATELITE MCR, SRL 	 </a:t>
                      </a:r>
                      <a:endParaRPr lang="es-DO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noProof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8,125	</a:t>
                      </a:r>
                      <a:endParaRPr lang="es-DO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8965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noProof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TELECABLE CENTRAL, SRL 	 </a:t>
                      </a:r>
                      <a:endParaRPr lang="es-DO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noProof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6,271	</a:t>
                      </a:r>
                      <a:endParaRPr lang="es-DO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61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noProof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aster - TECNODISA 	 </a:t>
                      </a:r>
                      <a:endParaRPr lang="es-DO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noProof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5,630	</a:t>
                      </a:r>
                      <a:endParaRPr lang="es-DO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4989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noProof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TELEVISION POR CABLE 	 </a:t>
                      </a:r>
                      <a:endParaRPr lang="es-DO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noProof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4,942</a:t>
                      </a:r>
                      <a:endParaRPr lang="es-DO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14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noProof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CABLE ATLANTICO, SRL 	 </a:t>
                      </a:r>
                      <a:endParaRPr lang="es-DO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noProof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4,204</a:t>
                      </a:r>
                      <a:endParaRPr lang="es-DO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382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noProof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TELEVIADUCTO, SRL  	 </a:t>
                      </a:r>
                      <a:endParaRPr lang="es-DO" sz="11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noProof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4,030	</a:t>
                      </a:r>
                      <a:endParaRPr lang="es-DO" sz="11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828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CABLE ONDA ORIENTAL  	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2,243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324984"/>
                  </a:ext>
                </a:extLst>
              </a:tr>
            </a:tbl>
          </a:graphicData>
        </a:graphic>
      </p:graphicFrame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E974B1D2-A6AF-4986-BC1A-F52A5BF9E9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202441"/>
              </p:ext>
            </p:extLst>
          </p:nvPr>
        </p:nvGraphicFramePr>
        <p:xfrm>
          <a:off x="6096000" y="1209675"/>
          <a:ext cx="4733925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0925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sz="1600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sz="1600" noProof="0" dirty="0">
                          <a:latin typeface="Century Gothic" panose="020B0502020202020204" pitchFamily="34" charset="0"/>
                        </a:rPr>
                        <a:t>Cuentas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ÉXITO VISION CABLE SAS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1,922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TELECABLE INTERNACIONAL  	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95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CABLE MAX S.R.L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1,056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74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ORBIT CABLE, S. A.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30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VILLA TAPIA CABLE VISION, SRL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36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AIR COMUNICATION, SRL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931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531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TELECABLE SABANETA S.R.L.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8965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 Cana Tel, S.A.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793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61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Ambar Cable TV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723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4989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Redes Televisivas Satelital   (RETEVISA)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14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TELEMON SRL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640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382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CABLE DEL NORTE SRL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828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MAO CABLE VISION, SRL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32498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46779EF-79E1-4DE5-8AF3-F1288129EBC5}"/>
              </a:ext>
            </a:extLst>
          </p:cNvPr>
          <p:cNvSpPr txBox="1"/>
          <p:nvPr/>
        </p:nvSpPr>
        <p:spPr>
          <a:xfrm>
            <a:off x="838200" y="6457890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Fuente INDICADORES ESTADÍSTICOS MENSUALES - </a:t>
            </a:r>
            <a:r>
              <a:rPr lang="en-US" sz="1000" err="1"/>
              <a:t>Febrero</a:t>
            </a:r>
            <a:r>
              <a:rPr lang="en-US" sz="1000"/>
              <a:t>  2020 </a:t>
            </a:r>
            <a:r>
              <a:rPr lang="en-US" sz="1000" err="1"/>
              <a:t>publicados</a:t>
            </a:r>
            <a:r>
              <a:rPr lang="en-US" sz="1000"/>
              <a:t> por el Instituto </a:t>
            </a:r>
            <a:r>
              <a:rPr lang="en-US" sz="1000" err="1"/>
              <a:t>Dominicano</a:t>
            </a:r>
            <a:r>
              <a:rPr lang="en-US" sz="1000"/>
              <a:t> de las </a:t>
            </a:r>
            <a:r>
              <a:rPr lang="en-US" sz="1000" err="1"/>
              <a:t>Telecomunicaciones</a:t>
            </a:r>
            <a:r>
              <a:rPr lang="en-US" sz="1000"/>
              <a:t> (INDOTEL)</a:t>
            </a:r>
          </a:p>
        </p:txBody>
      </p:sp>
    </p:spTree>
    <p:extLst>
      <p:ext uri="{BB962C8B-B14F-4D97-AF65-F5344CB8AC3E}">
        <p14:creationId xmlns:p14="http://schemas.microsoft.com/office/powerpoint/2010/main" val="1460317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E425-E72C-49D4-BF69-7D071261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553"/>
          </a:xfrm>
        </p:spPr>
        <p:txBody>
          <a:bodyPr>
            <a:normAutofit/>
          </a:bodyPr>
          <a:lstStyle/>
          <a:p>
            <a:r>
              <a:rPr lang="en-US"/>
              <a:t> 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6791122-217B-4128-B55A-76BDEADCC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073189"/>
              </p:ext>
            </p:extLst>
          </p:nvPr>
        </p:nvGraphicFramePr>
        <p:xfrm>
          <a:off x="838199" y="947254"/>
          <a:ext cx="4691063" cy="5330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109663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510071">
                <a:tc>
                  <a:txBody>
                    <a:bodyPr/>
                    <a:lstStyle/>
                    <a:p>
                      <a:r>
                        <a:rPr lang="es-DO" sz="1600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sz="1600" noProof="0" dirty="0">
                          <a:latin typeface="Century Gothic" panose="020B0502020202020204" pitchFamily="34" charset="0"/>
                        </a:rPr>
                        <a:t>Cuentas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TELECABLE LA UNION,SRL 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440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SILKGLOBAL DOMINICANA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333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1887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DAJABON CABLEVISION, SRL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95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SENDAS ENTERPRICES, SRL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74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Telecable Compostela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30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MONTECREITI CABLEVISION, S. R. L.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36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ALLARD INDUSTRIES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531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TELECABLE LUPERON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8965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SONICO COMUNICACIONES SRL (CABLESONICO) 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61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CABLE VISION E. GONZALEZ,S.R.L. 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4989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TELECABLE PUERTO PLATA, SRL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14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TELEVISION ARCOIRIS,S,A 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382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ONEMAX, S.A.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	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828267"/>
                  </a:ext>
                </a:extLst>
              </a:tr>
            </a:tbl>
          </a:graphicData>
        </a:graphic>
      </p:graphicFrame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E974B1D2-A6AF-4986-BC1A-F52A5BF9E9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1489073"/>
              </p:ext>
            </p:extLst>
          </p:nvPr>
        </p:nvGraphicFramePr>
        <p:xfrm>
          <a:off x="5810875" y="947254"/>
          <a:ext cx="475773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0925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166813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sz="1600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sz="1600" noProof="0" dirty="0">
                          <a:latin typeface="Century Gothic" panose="020B0502020202020204" pitchFamily="34" charset="0"/>
                        </a:rPr>
                        <a:t>Cuentas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YUMA VISION SRL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UNE COMUNICACIONES SRL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95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CERRONET, SRL.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74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TEKCOM DOMINCANA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30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BT Latam Dominicana, S.A 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9350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DR-PRONTOTEL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9122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Gold Data Dominicana,S.A.S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64461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941F87B-8DD8-44B0-9D6E-AD88CFD7AF80}"/>
              </a:ext>
            </a:extLst>
          </p:cNvPr>
          <p:cNvSpPr/>
          <p:nvPr/>
        </p:nvSpPr>
        <p:spPr>
          <a:xfrm>
            <a:off x="698369" y="471524"/>
            <a:ext cx="5397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latin typeface="Century Gothic" panose="020B0502020202020204" pitchFamily="34" charset="0"/>
              </a:rPr>
              <a:t>3. Cuentas de Acceso a Internet </a:t>
            </a:r>
            <a:r>
              <a:rPr lang="en-US" b="1" dirty="0" err="1">
                <a:latin typeface="Century Gothic" panose="020B0502020202020204" pitchFamily="34" charset="0"/>
              </a:rPr>
              <a:t>Febrero</a:t>
            </a:r>
            <a:r>
              <a:rPr lang="en-US" b="1" dirty="0">
                <a:latin typeface="Century Gothic" panose="020B0502020202020204" pitchFamily="34" charset="0"/>
              </a:rPr>
              <a:t> 2020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6A5BF4-836C-44F8-AD0F-DE4D0E7115C4}"/>
              </a:ext>
            </a:extLst>
          </p:cNvPr>
          <p:cNvSpPr txBox="1"/>
          <p:nvPr/>
        </p:nvSpPr>
        <p:spPr>
          <a:xfrm>
            <a:off x="5777948" y="6509854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Fuente INDICADORES ESTADÍSTICOS MENSUALES - </a:t>
            </a:r>
            <a:r>
              <a:rPr lang="en-US" sz="1000" err="1"/>
              <a:t>Febrero</a:t>
            </a:r>
            <a:r>
              <a:rPr lang="en-US" sz="1000"/>
              <a:t> 2020 </a:t>
            </a:r>
            <a:r>
              <a:rPr lang="en-US" sz="1000" err="1"/>
              <a:t>publicados</a:t>
            </a:r>
            <a:r>
              <a:rPr lang="en-US" sz="1000"/>
              <a:t> por el Instituto </a:t>
            </a:r>
            <a:r>
              <a:rPr lang="en-US" sz="1000" err="1"/>
              <a:t>Dominicano</a:t>
            </a:r>
            <a:r>
              <a:rPr lang="en-US" sz="1000"/>
              <a:t> de las </a:t>
            </a:r>
            <a:r>
              <a:rPr lang="en-US" sz="1000" err="1"/>
              <a:t>Telecomunicaciones</a:t>
            </a:r>
            <a:r>
              <a:rPr lang="en-US" sz="1000"/>
              <a:t> (INDOTEL)</a:t>
            </a:r>
          </a:p>
        </p:txBody>
      </p:sp>
    </p:spTree>
    <p:extLst>
      <p:ext uri="{BB962C8B-B14F-4D97-AF65-F5344CB8AC3E}">
        <p14:creationId xmlns:p14="http://schemas.microsoft.com/office/powerpoint/2010/main" val="3724003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E425-E72C-49D4-BF69-7D071261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>
            <a:noAutofit/>
          </a:bodyPr>
          <a:lstStyle/>
          <a:p>
            <a:r>
              <a:rPr lang="es-DO" sz="1800" b="1" dirty="0">
                <a:latin typeface="Century Gothic" panose="020B0502020202020204" pitchFamily="34" charset="0"/>
              </a:rPr>
              <a:t>4. Suscriptores Servicio TV Restringida Febrero 2020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6791122-217B-4128-B55A-76BDEADCC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629583"/>
              </p:ext>
            </p:extLst>
          </p:nvPr>
        </p:nvGraphicFramePr>
        <p:xfrm>
          <a:off x="838200" y="1209675"/>
          <a:ext cx="470535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163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500187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sz="1600" noProof="0" dirty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sz="1600" noProof="0" dirty="0">
                          <a:latin typeface="Century Gothic" panose="020B0502020202020204" pitchFamily="34" charset="0"/>
                        </a:rPr>
                        <a:t>Suscriptores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CLARO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434,496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ALTICE DOMINICANA 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156,781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95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aster - TECNODISA*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33,106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74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TELEOPERADORA DEL NORDESTE, S.R.L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23,895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30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CORPORACIÓN SATELITAL NOVAVISIÓN DOMINICANA, S.A.S. 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21,471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36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SERVICIOS TV SATELITE MCR, SRL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10,605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531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TELECABLE CENTRAL, SRL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6,426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8965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TELEVISION POR CABLE*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5,486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61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TELECABLE OCOA,S.R.L.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5,406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4989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TELECABLE PUERTO PLATA, SRL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5,233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14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STAR CABLE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5,172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382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ORBIT CABLE, S. A.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4,717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828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TELECABLE BANILEJO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4,609	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324984"/>
                  </a:ext>
                </a:extLst>
              </a:tr>
            </a:tbl>
          </a:graphicData>
        </a:graphic>
      </p:graphicFrame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E974B1D2-A6AF-4986-BC1A-F52A5BF9E9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4020075"/>
              </p:ext>
            </p:extLst>
          </p:nvPr>
        </p:nvGraphicFramePr>
        <p:xfrm>
          <a:off x="6096000" y="1209675"/>
          <a:ext cx="4905375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3275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sz="1600" noProof="0" dirty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sz="1600" noProof="0" dirty="0">
                          <a:latin typeface="Century Gothic" panose="020B0502020202020204" pitchFamily="34" charset="0"/>
                        </a:rPr>
                        <a:t>Suscriptores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CABLE ATLANTICO, SRL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4,373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TELEVIADUCTO, SRL 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3,700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95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TELECABLE SAMANA S.R.L 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3,561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74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 COTUI*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3,490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30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CABLE MAX S.R.L*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3,453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36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Trilogy Dominicana (Viva)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3,161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531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TELECABLE SABANETA S.R.L.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2,942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8965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TELEINCA, S.R.L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2,692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61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Telecable Compostela*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2,653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4989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TELEIMAGEN  SATELITAL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2,610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14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UNE COMUNICACIONES SRL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2,591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382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TELECABLE LA UNION,SRL* 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2,395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828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Redes Televisivas Satelital   (RETEVISA)*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2,238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32498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852B297-E0D3-4BF2-9E0B-63AEB30DF652}"/>
              </a:ext>
            </a:extLst>
          </p:cNvPr>
          <p:cNvSpPr txBox="1"/>
          <p:nvPr/>
        </p:nvSpPr>
        <p:spPr>
          <a:xfrm>
            <a:off x="838200" y="6401435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Fuente INDICADORES ESTADÍSTICOS </a:t>
            </a:r>
            <a:r>
              <a:rPr lang="es-DO" sz="1000" dirty="0"/>
              <a:t>MENSUALES - Febrero  2020 publicados por el Instituto Dominicano de las Telecomunicaciones (INDOTEL)</a:t>
            </a:r>
          </a:p>
        </p:txBody>
      </p:sp>
    </p:spTree>
    <p:extLst>
      <p:ext uri="{BB962C8B-B14F-4D97-AF65-F5344CB8AC3E}">
        <p14:creationId xmlns:p14="http://schemas.microsoft.com/office/powerpoint/2010/main" val="85034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E425-E72C-49D4-BF69-7D071261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603"/>
            <a:ext cx="10515600" cy="721553"/>
          </a:xfrm>
        </p:spPr>
        <p:txBody>
          <a:bodyPr>
            <a:noAutofit/>
          </a:bodyPr>
          <a:lstStyle/>
          <a:p>
            <a:r>
              <a:rPr lang="en-US" sz="1800" b="1" dirty="0">
                <a:latin typeface="Century Gothic" panose="020B0502020202020204" pitchFamily="34" charset="0"/>
              </a:rPr>
              <a:t>4. </a:t>
            </a:r>
            <a:r>
              <a:rPr lang="en-US" sz="1800" b="1" dirty="0" err="1">
                <a:latin typeface="Century Gothic" panose="020B0502020202020204" pitchFamily="34" charset="0"/>
              </a:rPr>
              <a:t>Suscriptores</a:t>
            </a:r>
            <a:r>
              <a:rPr lang="en-US" sz="1800" b="1" dirty="0">
                <a:latin typeface="Century Gothic" panose="020B0502020202020204" pitchFamily="34" charset="0"/>
              </a:rPr>
              <a:t> </a:t>
            </a:r>
            <a:r>
              <a:rPr lang="en-US" sz="1800" b="1" dirty="0" err="1">
                <a:latin typeface="Century Gothic" panose="020B0502020202020204" pitchFamily="34" charset="0"/>
              </a:rPr>
              <a:t>Servicio</a:t>
            </a:r>
            <a:r>
              <a:rPr lang="en-US" sz="1800" b="1" dirty="0">
                <a:latin typeface="Century Gothic" panose="020B0502020202020204" pitchFamily="34" charset="0"/>
              </a:rPr>
              <a:t> TV </a:t>
            </a:r>
            <a:r>
              <a:rPr lang="en-US" sz="1800" b="1" dirty="0" err="1">
                <a:latin typeface="Century Gothic" panose="020B0502020202020204" pitchFamily="34" charset="0"/>
              </a:rPr>
              <a:t>Restringida</a:t>
            </a:r>
            <a:r>
              <a:rPr lang="en-US" sz="1800" b="1" dirty="0">
                <a:latin typeface="Century Gothic" panose="020B0502020202020204" pitchFamily="34" charset="0"/>
              </a:rPr>
              <a:t> - </a:t>
            </a:r>
            <a:r>
              <a:rPr lang="en-US" sz="1800" b="1" dirty="0" err="1">
                <a:latin typeface="Century Gothic" panose="020B0502020202020204" pitchFamily="34" charset="0"/>
              </a:rPr>
              <a:t>Febrero</a:t>
            </a:r>
            <a:r>
              <a:rPr lang="en-US" sz="1800" b="1" dirty="0">
                <a:latin typeface="Century Gothic" panose="020B0502020202020204" pitchFamily="34" charset="0"/>
              </a:rPr>
              <a:t> 2020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6791122-217B-4128-B55A-76BDEADCC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508413"/>
              </p:ext>
            </p:extLst>
          </p:nvPr>
        </p:nvGraphicFramePr>
        <p:xfrm>
          <a:off x="838200" y="1062797"/>
          <a:ext cx="4919663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475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sz="1600" noProof="0" dirty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sz="1600" noProof="0" dirty="0">
                          <a:latin typeface="Century Gothic" panose="020B0502020202020204" pitchFamily="34" charset="0"/>
                        </a:rPr>
                        <a:t>Suscriptores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TV CABLE SAN JUAN. S.A.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2,082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CABLE VISION E. GONZALEZ,S.R.L. 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1,871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2036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TELEVISION ARCOIRIS,S,A 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1,723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6463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Ambar Cable TV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1,681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2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TELECABLE INTERNACIONAL  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1,677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5734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 VISION, SRL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1,676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851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MAO CABLE VISION, SRL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1,639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6055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Cablevision Jarabacoa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1,590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630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UNIVERSAL CABLE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1,558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693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RODRIGUEZ CABLE VISION 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1,549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6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CABLE ONDA ORIENTAL 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1,439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2746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CABLEVISION DEL CARIBE EIRL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1,374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6507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TELEMON SRL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1,335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6607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TVCB POR CABLE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1,273	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7700853"/>
                  </a:ext>
                </a:extLst>
              </a:tr>
            </a:tbl>
          </a:graphicData>
        </a:graphic>
      </p:graphicFrame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B1B6857E-7A71-494F-8296-5E028D02C9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627910"/>
              </p:ext>
            </p:extLst>
          </p:nvPr>
        </p:nvGraphicFramePr>
        <p:xfrm>
          <a:off x="5906535" y="1059690"/>
          <a:ext cx="4910138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9951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500187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sz="1600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sz="1600" noProof="0" dirty="0">
                          <a:latin typeface="Century Gothic" panose="020B0502020202020204" pitchFamily="34" charset="0"/>
                        </a:rPr>
                        <a:t>Suscriptores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ÉXITO VISION CABLE SAS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1,269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VILLA TAPIA CABLE VISION, SRL 	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1,228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2036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CABLE DEL NORTE SRL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1,155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6463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DAJABON CABLEVISION, SRL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1,155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2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MONTECRISTI CABLEVISION, S. R. L.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1,135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5734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AIR COMUNICATION, SRL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1,068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851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UNICABLE SRL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1,042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6055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CABLE VISION YAMASA S.R.L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976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630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SONICO COMUNICACIONES SRL (CABLESONICO) 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843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693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MDCTV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807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6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Telejima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2746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YUMA VISION SRL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6507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CABLESAT DOMINICANA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629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6607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Astro Cablevision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605	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7700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404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E425-E72C-49D4-BF69-7D071261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2359"/>
            <a:ext cx="10515600" cy="721553"/>
          </a:xfrm>
        </p:spPr>
        <p:txBody>
          <a:bodyPr>
            <a:noAutofit/>
          </a:bodyPr>
          <a:lstStyle/>
          <a:p>
            <a:r>
              <a:rPr lang="en-US" sz="1800" b="1" dirty="0">
                <a:latin typeface="Century Gothic" panose="020B0502020202020204" pitchFamily="34" charset="0"/>
              </a:rPr>
              <a:t>4. </a:t>
            </a:r>
            <a:r>
              <a:rPr lang="en-US" sz="1800" b="1" dirty="0" err="1">
                <a:latin typeface="Century Gothic" panose="020B0502020202020204" pitchFamily="34" charset="0"/>
              </a:rPr>
              <a:t>Suscriptores</a:t>
            </a:r>
            <a:r>
              <a:rPr lang="en-US" sz="1800" b="1" dirty="0">
                <a:latin typeface="Century Gothic" panose="020B0502020202020204" pitchFamily="34" charset="0"/>
              </a:rPr>
              <a:t> </a:t>
            </a:r>
            <a:r>
              <a:rPr lang="en-US" sz="1800" b="1" dirty="0" err="1">
                <a:latin typeface="Century Gothic" panose="020B0502020202020204" pitchFamily="34" charset="0"/>
              </a:rPr>
              <a:t>Servicio</a:t>
            </a:r>
            <a:r>
              <a:rPr lang="en-US" sz="1800" b="1" dirty="0">
                <a:latin typeface="Century Gothic" panose="020B0502020202020204" pitchFamily="34" charset="0"/>
              </a:rPr>
              <a:t> TV </a:t>
            </a:r>
            <a:r>
              <a:rPr lang="en-US" sz="1800" b="1" dirty="0" err="1">
                <a:latin typeface="Century Gothic" panose="020B0502020202020204" pitchFamily="34" charset="0"/>
              </a:rPr>
              <a:t>Restringida</a:t>
            </a:r>
            <a:r>
              <a:rPr lang="en-US" sz="1800" b="1" dirty="0">
                <a:latin typeface="Century Gothic" panose="020B0502020202020204" pitchFamily="34" charset="0"/>
              </a:rPr>
              <a:t> </a:t>
            </a:r>
            <a:r>
              <a:rPr lang="en-US" sz="1800" b="1" dirty="0" err="1">
                <a:latin typeface="Century Gothic" panose="020B0502020202020204" pitchFamily="34" charset="0"/>
              </a:rPr>
              <a:t>Enero</a:t>
            </a:r>
            <a:r>
              <a:rPr lang="en-US" sz="1800" b="1" dirty="0">
                <a:latin typeface="Century Gothic" panose="020B0502020202020204" pitchFamily="34" charset="0"/>
              </a:rPr>
              <a:t> 2020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6791122-217B-4128-B55A-76BDEADCC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628602"/>
              </p:ext>
            </p:extLst>
          </p:nvPr>
        </p:nvGraphicFramePr>
        <p:xfrm>
          <a:off x="838200" y="1246878"/>
          <a:ext cx="4719638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300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557338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Suscriptores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TELECABLE LUPERON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589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</a:t>
                      </a: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Cana Tel, S.A.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544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2036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DELTA COMUNICACIONES, SRL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469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6463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TELECABLE LUZ VISION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430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2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CABLE COLOR SRL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426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5734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CRISPELL CABLE VISION 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399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851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Tecnisatellite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392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6055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TELECABLE EL LIMON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382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630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CABLES DE MICHES EIRL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330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693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 Star Dminicana 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310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6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TRASVERCOM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310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2746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SENDAS ENTERPRICES, SRL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306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6507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MONTAÑA CABLE TV, SRL 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305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6607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MATOS AGUASVIVAS TV POR CABBLE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245	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7700853"/>
                  </a:ext>
                </a:extLst>
              </a:tr>
            </a:tbl>
          </a:graphicData>
        </a:graphic>
      </p:graphicFrame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A873BD2D-162E-47C8-9A86-601732B269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0001045"/>
              </p:ext>
            </p:extLst>
          </p:nvPr>
        </p:nvGraphicFramePr>
        <p:xfrm>
          <a:off x="6096000" y="1246878"/>
          <a:ext cx="4719638" cy="4595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5150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614488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Suscriptores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Television</a:t>
                      </a: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Punto i Comunicaciones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217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Polovision</a:t>
                      </a: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S.A. 	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2036297"/>
                  </a:ext>
                </a:extLst>
              </a:tr>
              <a:tr h="5210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MELO TV X CABLE 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184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6463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BOUQUET FRANCAIS 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163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2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TELECABLE LAS GUARANAS S.R.L.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5734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Telecable Caracoles Cxa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851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TECNICOS DE TV POR CABLE INDEPENDENCIA 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6055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CABLE VISION GOMEZ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630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 JAHINI SRL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693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TELECABLE SANTO DOMINGO, S.R.L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6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ALLARD INDUSTRIES 	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	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6916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188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69B7A-8478-43F8-A683-CC1797C9A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0823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Century Gothic" panose="020B0502020202020204" pitchFamily="34" charset="0"/>
              </a:rPr>
              <a:t>5. </a:t>
            </a:r>
            <a:r>
              <a:rPr lang="es-DO" sz="1800" b="1" dirty="0">
                <a:latin typeface="Century Gothic" panose="020B0502020202020204" pitchFamily="34" charset="0"/>
              </a:rPr>
              <a:t>Detalle Análisis Estadístico </a:t>
            </a:r>
            <a:endParaRPr lang="en-US" sz="18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94A7E-BE0D-41B1-A5E7-848DBE576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948"/>
            <a:ext cx="10515600" cy="4971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 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35110EB-BE8D-4201-8BC9-CC3072A176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6533080"/>
              </p:ext>
            </p:extLst>
          </p:nvPr>
        </p:nvGraphicFramePr>
        <p:xfrm>
          <a:off x="838200" y="1276350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25">
                  <a:extLst>
                    <a:ext uri="{9D8B030D-6E8A-4147-A177-3AD203B41FA5}">
                      <a16:colId xmlns:a16="http://schemas.microsoft.com/office/drawing/2014/main" val="3244493592"/>
                    </a:ext>
                  </a:extLst>
                </a:gridCol>
                <a:gridCol w="2643188">
                  <a:extLst>
                    <a:ext uri="{9D8B030D-6E8A-4147-A177-3AD203B41FA5}">
                      <a16:colId xmlns:a16="http://schemas.microsoft.com/office/drawing/2014/main" val="4007629460"/>
                    </a:ext>
                  </a:extLst>
                </a:gridCol>
                <a:gridCol w="2486025">
                  <a:extLst>
                    <a:ext uri="{9D8B030D-6E8A-4147-A177-3AD203B41FA5}">
                      <a16:colId xmlns:a16="http://schemas.microsoft.com/office/drawing/2014/main" val="775622176"/>
                    </a:ext>
                  </a:extLst>
                </a:gridCol>
                <a:gridCol w="2481262">
                  <a:extLst>
                    <a:ext uri="{9D8B030D-6E8A-4147-A177-3AD203B41FA5}">
                      <a16:colId xmlns:a16="http://schemas.microsoft.com/office/drawing/2014/main" val="5701022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DO" sz="1600" noProof="0">
                          <a:latin typeface="Century Gothic" panose="020B0502020202020204" pitchFamily="34" charset="0"/>
                        </a:rPr>
                        <a:t>Indicador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600" b="1" i="0" u="none" strike="noStrike" kern="120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Enero 2020</a:t>
                      </a:r>
                      <a:endParaRPr lang="es-D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600" noProof="0">
                          <a:latin typeface="Century Gothic" panose="020B0502020202020204" pitchFamily="34" charset="0"/>
                        </a:rPr>
                        <a:t>Febrero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600" noProof="0">
                          <a:latin typeface="Century Gothic" panose="020B0502020202020204" pitchFamily="34" charset="0"/>
                        </a:rPr>
                        <a:t>Febrero 2019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182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Total Líneas Telefonía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10,186,802.00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entury Gothic" panose="020B0502020202020204" pitchFamily="34" charset="0"/>
                        </a:rPr>
                        <a:t>10,210,742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latin typeface="Century Gothic" panose="020B0502020202020204" pitchFamily="34" charset="0"/>
                        </a:rPr>
                        <a:t>10,239,727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142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Total Líneas Móviles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8,982,484.00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9,012,192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8,966,442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514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Líneas Móviles Pre Pago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6,629,525.00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6,652,254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6,764,146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510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Líneas Móviles Post Pago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2,352,959.00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2,359,938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2,202,296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725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Total Líneas Fijas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1,204,318.00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1,198,550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1,273,285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632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Líneas Fijas Locales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   772,397.00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763,885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891,960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801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Líneas Fijas IP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   431,921.00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434,665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381,325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586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Cuentas Acceso a Internet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8,214,442.00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8,234,324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7,450,187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029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Suscriptores TV Restringida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   800,827.00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799,883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799,709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89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68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1637D-35D1-44D0-A622-B9A593319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DO" sz="4000" dirty="0">
                <a:latin typeface="Century Gothic" panose="020B0502020202020204" pitchFamily="34" charset="0"/>
              </a:rPr>
              <a:t>Líneas Telefonía Febrero 2020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6502B34-F6C8-4441-82A8-2097BA858F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473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4E93A58-47A9-451F-994A-DC6F240BB2A7}"/>
              </a:ext>
            </a:extLst>
          </p:cNvPr>
          <p:cNvSpPr txBox="1"/>
          <p:nvPr/>
        </p:nvSpPr>
        <p:spPr>
          <a:xfrm>
            <a:off x="4210962" y="1934259"/>
            <a:ext cx="1221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latin typeface="Century Gothic" panose="020B0502020202020204" pitchFamily="34" charset="0"/>
              </a:rPr>
              <a:t>1,198,550</a:t>
            </a:r>
            <a:endParaRPr lang="en-US">
              <a:latin typeface="Century Gothic" panose="020B0502020202020204" pitchFamily="34" charset="0"/>
            </a:endParaRPr>
          </a:p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D929B1-E8F6-40F3-8F83-C66D300B2593}"/>
              </a:ext>
            </a:extLst>
          </p:cNvPr>
          <p:cNvSpPr txBox="1"/>
          <p:nvPr/>
        </p:nvSpPr>
        <p:spPr>
          <a:xfrm>
            <a:off x="838200" y="6228522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1000"/>
              <a:t>Fuente INDICADORES ESTADÍSTICOS MENSUALES -FEBRERO  2020 publicados por el Instituto Dominicano de las Telecomunicaciones (INDOTEL) detalle de número de líneas en los Anexos</a:t>
            </a:r>
          </a:p>
        </p:txBody>
      </p:sp>
    </p:spTree>
    <p:extLst>
      <p:ext uri="{BB962C8B-B14F-4D97-AF65-F5344CB8AC3E}">
        <p14:creationId xmlns:p14="http://schemas.microsoft.com/office/powerpoint/2010/main" val="334832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2C37F-444F-4EC5-9895-D3DB36087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48" y="285589"/>
            <a:ext cx="10515600" cy="808610"/>
          </a:xfrm>
        </p:spPr>
        <p:txBody>
          <a:bodyPr>
            <a:normAutofit/>
          </a:bodyPr>
          <a:lstStyle/>
          <a:p>
            <a:r>
              <a:rPr lang="es-DO" sz="4000" dirty="0">
                <a:latin typeface="Century Gothic" panose="020B0502020202020204" pitchFamily="34" charset="0"/>
              </a:rPr>
              <a:t>Líneas Móviles Febrero </a:t>
            </a:r>
            <a:r>
              <a:rPr lang="en-US" sz="4000" dirty="0">
                <a:latin typeface="Century Gothic" panose="020B0502020202020204" pitchFamily="34" charset="0"/>
              </a:rPr>
              <a:t>2020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9211128-D19A-47C6-BB39-46D017D1DC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650499"/>
              </p:ext>
            </p:extLst>
          </p:nvPr>
        </p:nvGraphicFramePr>
        <p:xfrm>
          <a:off x="718367" y="1636420"/>
          <a:ext cx="5815518" cy="4049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7386ED9-2ECC-425F-9EDC-687078C5FB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731321"/>
              </p:ext>
            </p:extLst>
          </p:nvPr>
        </p:nvGraphicFramePr>
        <p:xfrm>
          <a:off x="7095985" y="1148780"/>
          <a:ext cx="3818525" cy="268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ED41DCA-9530-45F1-B4DC-2564AFBB1F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5383332"/>
              </p:ext>
            </p:extLst>
          </p:nvPr>
        </p:nvGraphicFramePr>
        <p:xfrm>
          <a:off x="7231510" y="3887887"/>
          <a:ext cx="3804237" cy="268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C58B8F6-3A14-414C-A81E-4BF505C315E5}"/>
              </a:ext>
            </a:extLst>
          </p:cNvPr>
          <p:cNvSpPr txBox="1"/>
          <p:nvPr/>
        </p:nvSpPr>
        <p:spPr>
          <a:xfrm>
            <a:off x="838200" y="6228522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Fuente INDICADORES ESTADÍSTICOS MENSUALES -FEBRERO  2020 </a:t>
            </a:r>
            <a:r>
              <a:rPr lang="en-US" sz="1000" err="1"/>
              <a:t>publicados</a:t>
            </a:r>
            <a:r>
              <a:rPr lang="en-US" sz="1000"/>
              <a:t> por el Instituto </a:t>
            </a:r>
            <a:r>
              <a:rPr lang="en-US" sz="1000" err="1"/>
              <a:t>Dominicano</a:t>
            </a:r>
            <a:r>
              <a:rPr lang="en-US" sz="1000"/>
              <a:t> de las </a:t>
            </a:r>
            <a:r>
              <a:rPr lang="en-US" sz="1000" err="1"/>
              <a:t>Telecomunicaciones</a:t>
            </a:r>
            <a:r>
              <a:rPr lang="en-US" sz="1000"/>
              <a:t> (INDOTEL)</a:t>
            </a:r>
          </a:p>
        </p:txBody>
      </p:sp>
    </p:spTree>
    <p:extLst>
      <p:ext uri="{BB962C8B-B14F-4D97-AF65-F5344CB8AC3E}">
        <p14:creationId xmlns:p14="http://schemas.microsoft.com/office/powerpoint/2010/main" val="552271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2C37F-444F-4EC5-9895-D3DB36087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927"/>
            <a:ext cx="10515600" cy="864773"/>
          </a:xfrm>
        </p:spPr>
        <p:txBody>
          <a:bodyPr>
            <a:normAutofit/>
          </a:bodyPr>
          <a:lstStyle/>
          <a:p>
            <a:r>
              <a:rPr lang="es-DO" sz="4000" dirty="0">
                <a:latin typeface="Century Gothic" panose="020B0502020202020204" pitchFamily="34" charset="0"/>
              </a:rPr>
              <a:t>Líneas Fijas Febrero </a:t>
            </a:r>
            <a:r>
              <a:rPr lang="en-US" sz="4000" dirty="0">
                <a:latin typeface="Century Gothic" panose="020B0502020202020204" pitchFamily="34" charset="0"/>
              </a:rPr>
              <a:t>2020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9211128-D19A-47C6-BB39-46D017D1DC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101921"/>
              </p:ext>
            </p:extLst>
          </p:nvPr>
        </p:nvGraphicFramePr>
        <p:xfrm>
          <a:off x="7258050" y="985838"/>
          <a:ext cx="4095750" cy="2714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DEE9C08-A0DF-45ED-A8F6-B6A82623A315}"/>
              </a:ext>
            </a:extLst>
          </p:cNvPr>
          <p:cNvSpPr txBox="1"/>
          <p:nvPr/>
        </p:nvSpPr>
        <p:spPr>
          <a:xfrm>
            <a:off x="838200" y="6228522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1000" dirty="0"/>
              <a:t>Fuente INDICADORES ESTADÍSTICOS MENSUALES - FEBRERO  2020 publicados por el Instituto Dominicano de las Telecomunicaciones (INDOTEL)</a:t>
            </a:r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206B28C5-4426-4908-BEEE-9CF9236CB1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333872"/>
              </p:ext>
            </p:extLst>
          </p:nvPr>
        </p:nvGraphicFramePr>
        <p:xfrm>
          <a:off x="347144" y="1321750"/>
          <a:ext cx="6557963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E52E60BB-EB4F-4412-A50F-61174F4C53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771435"/>
              </p:ext>
            </p:extLst>
          </p:nvPr>
        </p:nvGraphicFramePr>
        <p:xfrm>
          <a:off x="7396163" y="3679985"/>
          <a:ext cx="4281488" cy="2967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14180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085B3-A6BA-4F2F-ABEA-9FEF060BB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4" y="350837"/>
            <a:ext cx="10658475" cy="1325563"/>
          </a:xfrm>
        </p:spPr>
        <p:txBody>
          <a:bodyPr>
            <a:normAutofit/>
          </a:bodyPr>
          <a:lstStyle/>
          <a:p>
            <a:r>
              <a:rPr lang="es-ES" sz="4000" dirty="0">
                <a:latin typeface="Century Gothic" panose="020B0502020202020204" pitchFamily="34" charset="0"/>
              </a:rPr>
              <a:t>Cuentas de Acceso a Internet </a:t>
            </a:r>
            <a:br>
              <a:rPr lang="es-ES" sz="4000" dirty="0">
                <a:latin typeface="Century Gothic" panose="020B0502020202020204" pitchFamily="34" charset="0"/>
              </a:rPr>
            </a:br>
            <a:r>
              <a:rPr lang="es-DO" sz="4000" dirty="0">
                <a:latin typeface="Century Gothic" panose="020B0502020202020204" pitchFamily="34" charset="0"/>
              </a:rPr>
              <a:t>Febrero</a:t>
            </a:r>
            <a:r>
              <a:rPr lang="en-US" sz="4000" dirty="0">
                <a:latin typeface="Century Gothic" panose="020B0502020202020204" pitchFamily="34" charset="0"/>
              </a:rPr>
              <a:t> 2020</a:t>
            </a:r>
            <a:endParaRPr lang="en-US" sz="40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CB2B1E6-6E47-44AF-88AA-F4CC311E6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125353"/>
              </p:ext>
            </p:extLst>
          </p:nvPr>
        </p:nvGraphicFramePr>
        <p:xfrm>
          <a:off x="838200" y="186848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75C23F4-0CDD-4D8B-98A8-C52C2D34B860}"/>
              </a:ext>
            </a:extLst>
          </p:cNvPr>
          <p:cNvSpPr txBox="1"/>
          <p:nvPr/>
        </p:nvSpPr>
        <p:spPr>
          <a:xfrm>
            <a:off x="838200" y="6228522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Fuente INDICADORES ESTADÍSTICOS MENSUALES –FEBRERO </a:t>
            </a:r>
            <a:r>
              <a:rPr lang="es-DO" sz="1000" dirty="0"/>
              <a:t>2020 publicados por el Instituto Dominicano de las Telecomunicaciones (INDOTEL), detalle de número de cuentas en los Anexos</a:t>
            </a:r>
          </a:p>
        </p:txBody>
      </p:sp>
    </p:spTree>
    <p:extLst>
      <p:ext uri="{BB962C8B-B14F-4D97-AF65-F5344CB8AC3E}">
        <p14:creationId xmlns:p14="http://schemas.microsoft.com/office/powerpoint/2010/main" val="190248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085B3-A6BA-4F2F-ABEA-9FEF060BB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sz="4000" dirty="0">
                <a:latin typeface="Century Gothic" panose="020B0502020202020204" pitchFamily="34" charset="0"/>
              </a:rPr>
              <a:t>Suscriptores Servicio TV Restringida Febrero </a:t>
            </a:r>
            <a:r>
              <a:rPr lang="en-US" dirty="0">
                <a:latin typeface="Century Gothic" panose="020B0502020202020204" pitchFamily="34" charset="0"/>
              </a:rPr>
              <a:t>2020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5C23F4-0CDD-4D8B-98A8-C52C2D34B860}"/>
              </a:ext>
            </a:extLst>
          </p:cNvPr>
          <p:cNvSpPr txBox="1"/>
          <p:nvPr/>
        </p:nvSpPr>
        <p:spPr>
          <a:xfrm>
            <a:off x="838200" y="6228522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Fuente INDICADORES ESTADÍSTICOS MENSUALES –FEBRERO </a:t>
            </a:r>
            <a:r>
              <a:rPr lang="es-DO" sz="1000" dirty="0"/>
              <a:t>2020 publicados por el Instituto Dominicano de las Telecomunicaciones (INDOTEL), detalle de número de suscriptores en los Anexos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59E6ED6-61AF-4B22-B7CA-3F64951154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014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1801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69B7A-8478-43F8-A683-CC1797C9A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706"/>
            <a:ext cx="5634037" cy="840823"/>
          </a:xfrm>
        </p:spPr>
        <p:txBody>
          <a:bodyPr>
            <a:normAutofit/>
          </a:bodyPr>
          <a:lstStyle/>
          <a:p>
            <a:r>
              <a:rPr lang="es-DO" sz="4000" dirty="0">
                <a:latin typeface="Century Gothic" panose="020B0502020202020204" pitchFamily="34" charset="0"/>
              </a:rPr>
              <a:t>Análisis Estadístico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94A7E-BE0D-41B1-A5E7-848DBE576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948"/>
            <a:ext cx="10515600" cy="4971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/>
              <a:t> </a:t>
            </a:r>
            <a:endParaRPr lang="en-US"/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CDAD7DDA-9F51-464B-B924-4D3797598C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9060482"/>
              </p:ext>
            </p:extLst>
          </p:nvPr>
        </p:nvGraphicFramePr>
        <p:xfrm>
          <a:off x="7023101" y="565114"/>
          <a:ext cx="4444999" cy="3094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6A1257B4-728F-4AE9-8747-FEC45E9C71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8405230"/>
              </p:ext>
            </p:extLst>
          </p:nvPr>
        </p:nvGraphicFramePr>
        <p:xfrm>
          <a:off x="557213" y="1414464"/>
          <a:ext cx="5538787" cy="4471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605C17FD-7283-4A72-A087-9ECFBDE6CE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4375809"/>
              </p:ext>
            </p:extLst>
          </p:nvPr>
        </p:nvGraphicFramePr>
        <p:xfrm>
          <a:off x="6908800" y="3742567"/>
          <a:ext cx="4444999" cy="2920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70183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69B7A-8478-43F8-A683-CC1797C9A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706"/>
            <a:ext cx="5634037" cy="840823"/>
          </a:xfrm>
        </p:spPr>
        <p:txBody>
          <a:bodyPr>
            <a:normAutofit/>
          </a:bodyPr>
          <a:lstStyle/>
          <a:p>
            <a:r>
              <a:rPr lang="es-DO" sz="4000" dirty="0">
                <a:latin typeface="Century Gothic" panose="020B0502020202020204" pitchFamily="34" charset="0"/>
              </a:rPr>
              <a:t>Análisis Estadístico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94A7E-BE0D-41B1-A5E7-848DBE576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948"/>
            <a:ext cx="10515600" cy="4971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/>
              <a:t> </a:t>
            </a:r>
            <a:endParaRPr lang="en-US"/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6A1257B4-728F-4AE9-8747-FEC45E9C71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6450563"/>
              </p:ext>
            </p:extLst>
          </p:nvPr>
        </p:nvGraphicFramePr>
        <p:xfrm>
          <a:off x="414338" y="1414464"/>
          <a:ext cx="5538787" cy="4471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605C17FD-7283-4A72-A087-9ECFBDE6CE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0189940"/>
              </p:ext>
            </p:extLst>
          </p:nvPr>
        </p:nvGraphicFramePr>
        <p:xfrm>
          <a:off x="6376986" y="1414464"/>
          <a:ext cx="5538787" cy="4471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0998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ACE20-3347-4A77-B56D-24C5AFD7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161"/>
            <a:ext cx="10515600" cy="657939"/>
          </a:xfrm>
        </p:spPr>
        <p:txBody>
          <a:bodyPr>
            <a:normAutofit/>
          </a:bodyPr>
          <a:lstStyle/>
          <a:p>
            <a:r>
              <a:rPr lang="es-DO" sz="4000" dirty="0">
                <a:latin typeface="Century Gothic" panose="020B0502020202020204" pitchFamily="34" charset="0"/>
              </a:rPr>
              <a:t>Anexos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BD14D-0E4F-42D9-8CEE-21D40429F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49" y="786527"/>
            <a:ext cx="10515600" cy="4779327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s-DO" sz="1800" b="1" dirty="0">
                <a:latin typeface="Century Gothic" panose="020B0502020202020204" pitchFamily="34" charset="0"/>
              </a:rPr>
              <a:t>Detalle Líneas Móviles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entury Gothic" panose="020B0502020202020204" pitchFamily="34" charset="0"/>
              </a:rPr>
              <a:t>2.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s-DO" sz="1800" b="1" dirty="0">
                <a:latin typeface="Century Gothic" panose="020B0502020202020204" pitchFamily="34" charset="0"/>
              </a:rPr>
              <a:t>Detalle Líneas Fijas</a:t>
            </a:r>
            <a:endParaRPr lang="es-DO" sz="1800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29C89F0-BC69-43EB-A319-3CF3B8F2E7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351901"/>
              </p:ext>
            </p:extLst>
          </p:nvPr>
        </p:nvGraphicFramePr>
        <p:xfrm>
          <a:off x="1231893" y="1133271"/>
          <a:ext cx="8383588" cy="1436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97">
                  <a:extLst>
                    <a:ext uri="{9D8B030D-6E8A-4147-A177-3AD203B41FA5}">
                      <a16:colId xmlns:a16="http://schemas.microsoft.com/office/drawing/2014/main" val="1150023039"/>
                    </a:ext>
                  </a:extLst>
                </a:gridCol>
                <a:gridCol w="2095897">
                  <a:extLst>
                    <a:ext uri="{9D8B030D-6E8A-4147-A177-3AD203B41FA5}">
                      <a16:colId xmlns:a16="http://schemas.microsoft.com/office/drawing/2014/main" val="777124121"/>
                    </a:ext>
                  </a:extLst>
                </a:gridCol>
                <a:gridCol w="2095897">
                  <a:extLst>
                    <a:ext uri="{9D8B030D-6E8A-4147-A177-3AD203B41FA5}">
                      <a16:colId xmlns:a16="http://schemas.microsoft.com/office/drawing/2014/main" val="2138045187"/>
                    </a:ext>
                  </a:extLst>
                </a:gridCol>
                <a:gridCol w="2095897">
                  <a:extLst>
                    <a:ext uri="{9D8B030D-6E8A-4147-A177-3AD203B41FA5}">
                      <a16:colId xmlns:a16="http://schemas.microsoft.com/office/drawing/2014/main" val="4192817123"/>
                    </a:ext>
                  </a:extLst>
                </a:gridCol>
              </a:tblGrid>
              <a:tr h="287353"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Líneas Móviles Pre-Pago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Líneas Móviles Post-Pago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Total Líneas Móviles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450989"/>
                  </a:ext>
                </a:extLst>
              </a:tr>
              <a:tr h="287353">
                <a:tc>
                  <a:txBody>
                    <a:bodyPr/>
                    <a:lstStyle/>
                    <a:p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Claro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DO" sz="1100" noProof="0" dirty="0">
                          <a:latin typeface="Century Gothic" panose="020B0502020202020204" pitchFamily="34" charset="0"/>
                        </a:rPr>
                        <a:t>4,030,754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1,364,850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5,395,604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6120"/>
                  </a:ext>
                </a:extLst>
              </a:tr>
              <a:tr h="287353">
                <a:tc>
                  <a:txBody>
                    <a:bodyPr/>
                    <a:lstStyle/>
                    <a:p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Altice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2,106,443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964,213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3,070,656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812086"/>
                  </a:ext>
                </a:extLst>
              </a:tr>
              <a:tr h="287353">
                <a:tc>
                  <a:txBody>
                    <a:bodyPr/>
                    <a:lstStyle/>
                    <a:p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Viva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515,057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30,875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545,932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773319"/>
                  </a:ext>
                </a:extLst>
              </a:tr>
              <a:tr h="287353">
                <a:tc>
                  <a:txBody>
                    <a:bodyPr/>
                    <a:lstStyle/>
                    <a:p>
                      <a:r>
                        <a:rPr lang="es-DO" sz="1100" b="1" noProof="0">
                          <a:latin typeface="Century Gothic" panose="020B0502020202020204" pitchFamily="34" charset="0"/>
                        </a:rPr>
                        <a:t>TOTAL SECTOR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DO" sz="1100" b="1" noProof="0">
                          <a:latin typeface="Century Gothic" panose="020B0502020202020204" pitchFamily="34" charset="0"/>
                        </a:rPr>
                        <a:t>6,652,254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DO" sz="1100" b="1" noProof="0">
                          <a:latin typeface="Century Gothic" panose="020B0502020202020204" pitchFamily="34" charset="0"/>
                        </a:rPr>
                        <a:t>2,359,938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DO" sz="1100" b="1" noProof="0" dirty="0">
                          <a:latin typeface="Century Gothic" panose="020B0502020202020204" pitchFamily="34" charset="0"/>
                        </a:rPr>
                        <a:t>9,012,192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769694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E41863AF-61D2-4BA1-821F-E6FF85796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569673"/>
              </p:ext>
            </p:extLst>
          </p:nvPr>
        </p:nvGraphicFramePr>
        <p:xfrm>
          <a:off x="1231895" y="2934626"/>
          <a:ext cx="8383586" cy="371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522">
                  <a:extLst>
                    <a:ext uri="{9D8B030D-6E8A-4147-A177-3AD203B41FA5}">
                      <a16:colId xmlns:a16="http://schemas.microsoft.com/office/drawing/2014/main" val="1150023039"/>
                    </a:ext>
                  </a:extLst>
                </a:gridCol>
                <a:gridCol w="2103688">
                  <a:extLst>
                    <a:ext uri="{9D8B030D-6E8A-4147-A177-3AD203B41FA5}">
                      <a16:colId xmlns:a16="http://schemas.microsoft.com/office/drawing/2014/main" val="4192817123"/>
                    </a:ext>
                  </a:extLst>
                </a:gridCol>
                <a:gridCol w="2103688">
                  <a:extLst>
                    <a:ext uri="{9D8B030D-6E8A-4147-A177-3AD203B41FA5}">
                      <a16:colId xmlns:a16="http://schemas.microsoft.com/office/drawing/2014/main" val="733234553"/>
                    </a:ext>
                  </a:extLst>
                </a:gridCol>
                <a:gridCol w="2103688">
                  <a:extLst>
                    <a:ext uri="{9D8B030D-6E8A-4147-A177-3AD203B41FA5}">
                      <a16:colId xmlns:a16="http://schemas.microsoft.com/office/drawing/2014/main" val="896154012"/>
                    </a:ext>
                  </a:extLst>
                </a:gridCol>
              </a:tblGrid>
              <a:tr h="305395"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Líneas Fijas Locales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Líneas 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Total de Líneas Fijas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450989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Claro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        637,795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noProof="0">
                          <a:latin typeface="Century Gothic" panose="020B0502020202020204" pitchFamily="34" charset="0"/>
                        </a:rPr>
                        <a:t>219,542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noProof="0">
                          <a:latin typeface="Century Gothic" panose="020B0502020202020204" pitchFamily="34" charset="0"/>
                        </a:rPr>
                        <a:t>850,751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96120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Altice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82,007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noProof="0">
                          <a:latin typeface="Century Gothic" panose="020B0502020202020204" pitchFamily="34" charset="0"/>
                        </a:rPr>
                        <a:t>202,626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noProof="0">
                          <a:latin typeface="Century Gothic" panose="020B0502020202020204" pitchFamily="34" charset="0"/>
                        </a:rPr>
                        <a:t>282,990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5812086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Viva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49,257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b="0" noProof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49,257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3773319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algn="l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WindTelecom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1,939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noProof="0">
                          <a:latin typeface="Century Gothic" panose="020B0502020202020204" pitchFamily="34" charset="0"/>
                        </a:rPr>
                        <a:t>12,543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14,422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6848280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algn="l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Mundo Telecom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b="0" noProof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noProof="0">
                          <a:latin typeface="Century Gothic" panose="020B0502020202020204" pitchFamily="34" charset="0"/>
                        </a:rPr>
                        <a:t>390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noProof="0">
                          <a:latin typeface="Century Gothic" panose="020B0502020202020204" pitchFamily="34" charset="0"/>
                        </a:rPr>
                        <a:t>390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1050047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algn="l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Allard Industries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b="0" noProof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noProof="0">
                          <a:latin typeface="Century Gothic" panose="020B0502020202020204" pitchFamily="34" charset="0"/>
                        </a:rPr>
                        <a:t>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noProof="0">
                          <a:latin typeface="Century Gothic" panose="020B0502020202020204" pitchFamily="34" charset="0"/>
                        </a:rPr>
                        <a:t>309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7987856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algn="l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Cap Cana Tel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noProof="0">
                          <a:latin typeface="Century Gothic" panose="020B0502020202020204" pitchFamily="34" charset="0"/>
                        </a:rPr>
                        <a:t>298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b="0" noProof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7272826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algn="l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Onemax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b="0" noProof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noProof="0">
                          <a:latin typeface="Century Gothic" panose="020B0502020202020204" pitchFamily="34" charset="0"/>
                        </a:rPr>
                        <a:t>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noProof="0">
                          <a:latin typeface="Century Gothic" panose="020B0502020202020204" pitchFamily="34" charset="0"/>
                        </a:rPr>
                        <a:t>67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3509301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algn="l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Advanced Voip Telecom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b="0" noProof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noProof="0"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noProof="0"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2278212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algn="l" fontAlgn="b"/>
                      <a:r>
                        <a:rPr lang="es-DO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DR Prontotel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b="0" noProof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noProof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noProof="0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6824576"/>
                  </a:ext>
                </a:extLst>
              </a:tr>
              <a:tr h="35485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TOTAL SECTOR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763,885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434,665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1,198,550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008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052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1516</Words>
  <Application>Microsoft Office PowerPoint</Application>
  <PresentationFormat>Widescreen</PresentationFormat>
  <Paragraphs>423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Office Theme</vt:lpstr>
      <vt:lpstr>Indicadores Telecomunicaciones  Febrero 2020</vt:lpstr>
      <vt:lpstr>Líneas Telefonía Febrero 2020</vt:lpstr>
      <vt:lpstr>Líneas Móviles Febrero 2020</vt:lpstr>
      <vt:lpstr>Líneas Fijas Febrero 2020</vt:lpstr>
      <vt:lpstr>Cuentas de Acceso a Internet  Febrero 2020</vt:lpstr>
      <vt:lpstr>Suscriptores Servicio TV Restringida Febrero 2020</vt:lpstr>
      <vt:lpstr>Análisis Estadístico</vt:lpstr>
      <vt:lpstr>Análisis Estadístico</vt:lpstr>
      <vt:lpstr>Anexos</vt:lpstr>
      <vt:lpstr>3. Cuentas de Acceso a Internet Febrero 2020</vt:lpstr>
      <vt:lpstr> </vt:lpstr>
      <vt:lpstr>4. Suscriptores Servicio TV Restringida Febrero 2020</vt:lpstr>
      <vt:lpstr>4. Suscriptores Servicio TV Restringida - Febrero 2020</vt:lpstr>
      <vt:lpstr>4. Suscriptores Servicio TV Restringida Enero 2020</vt:lpstr>
      <vt:lpstr>5. Detalle Análisis Estadístico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Estadisticas</dc:title>
  <dc:creator>claudia garcia</dc:creator>
  <cp:lastModifiedBy>claudia garcia</cp:lastModifiedBy>
  <cp:revision>46</cp:revision>
  <dcterms:created xsi:type="dcterms:W3CDTF">2020-05-18T22:29:31Z</dcterms:created>
  <dcterms:modified xsi:type="dcterms:W3CDTF">2020-05-26T22:26:15Z</dcterms:modified>
</cp:coreProperties>
</file>