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69" r:id="rId6"/>
    <p:sldId id="270" r:id="rId7"/>
    <p:sldId id="272" r:id="rId8"/>
    <p:sldId id="273" r:id="rId9"/>
    <p:sldId id="268" r:id="rId10"/>
    <p:sldId id="259" r:id="rId11"/>
    <p:sldId id="267" r:id="rId12"/>
    <p:sldId id="266" r:id="rId13"/>
    <p:sldId id="261" r:id="rId14"/>
    <p:sldId id="264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285024154589372E-2"/>
          <c:y val="0.15786937259298178"/>
          <c:w val="0.97342995169082125"/>
          <c:h val="0.7561359287648994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576-472E-9880-9FD3782DC9B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576-472E-9880-9FD3782DC9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DO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Líneas Móviles</c:v>
                </c:pt>
                <c:pt idx="1">
                  <c:v>Líneas Fijas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8763128</c:v>
                </c:pt>
                <c:pt idx="1">
                  <c:v>1180848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26-4103-A934-05F511E8F67A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sz="1800" b="1" noProof="0" dirty="0">
                <a:latin typeface="Century Gothic" panose="020B0502020202020204" pitchFamily="34" charset="0"/>
              </a:rPr>
              <a:t>Líneas</a:t>
            </a:r>
            <a:r>
              <a:rPr lang="es-DO" sz="1800" b="1" baseline="0" noProof="0" dirty="0">
                <a:latin typeface="Century Gothic" panose="020B0502020202020204" pitchFamily="34" charset="0"/>
              </a:rPr>
              <a:t> Móviles</a:t>
            </a:r>
            <a:endParaRPr lang="es-DO" sz="1800" b="1" noProof="0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Marzo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Total Líneas Móviles</c:v>
                </c:pt>
                <c:pt idx="1">
                  <c:v>Líneas Móviles Pre Pago</c:v>
                </c:pt>
                <c:pt idx="2">
                  <c:v>Líneas Móviles Post Pago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8955303</c:v>
                </c:pt>
                <c:pt idx="1">
                  <c:v>6594941</c:v>
                </c:pt>
                <c:pt idx="2">
                  <c:v>2360362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97-4B7B-A5DE-A426C250E2B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Abril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Total Líneas Móviles</c:v>
                </c:pt>
                <c:pt idx="1">
                  <c:v>Líneas Móviles Pre Pago</c:v>
                </c:pt>
                <c:pt idx="2">
                  <c:v>Líneas Móviles Post Pago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 formatCode="_(* #,##0_);_(* \(#,##0\);_(* &quot;-&quot;??_);_(@_)">
                  <c:v>8763128</c:v>
                </c:pt>
                <c:pt idx="1">
                  <c:v>6432466</c:v>
                </c:pt>
                <c:pt idx="2">
                  <c:v>2330662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97-4B7B-A5DE-A426C250E2B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Abril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Total Líneas Móviles</c:v>
                </c:pt>
                <c:pt idx="1">
                  <c:v>Líneas Móviles Pre Pago</c:v>
                </c:pt>
                <c:pt idx="2">
                  <c:v>Líneas Móviles Post Pago</c:v>
                </c:pt>
              </c:strCache>
            </c:strRef>
          </c:cat>
          <c:val>
            <c:numRef>
              <c:f>Sheet1!$D$2:$D$4</c:f>
              <c:numCache>
                <c:formatCode>#,##0</c:formatCode>
                <c:ptCount val="3"/>
                <c:pt idx="0" formatCode="_(* #,##0_);_(* \(#,##0\);_(* &quot;-&quot;??_);_(@_)">
                  <c:v>8960706</c:v>
                </c:pt>
                <c:pt idx="1">
                  <c:v>6733407</c:v>
                </c:pt>
                <c:pt idx="2">
                  <c:v>2227299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97-4B7B-A5DE-A426C250E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7081759"/>
        <c:axId val="1487337919"/>
      </c:barChart>
      <c:catAx>
        <c:axId val="1497081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487337919"/>
        <c:crosses val="autoZero"/>
        <c:auto val="1"/>
        <c:lblAlgn val="ctr"/>
        <c:lblOffset val="100"/>
        <c:noMultiLvlLbl val="0"/>
      </c:catAx>
      <c:valAx>
        <c:axId val="1487337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497081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sz="1800" b="1" noProof="0" dirty="0">
                <a:latin typeface="Century Gothic" panose="020B0502020202020204" pitchFamily="34" charset="0"/>
              </a:rPr>
              <a:t>Líneas</a:t>
            </a:r>
            <a:r>
              <a:rPr lang="es-DO" sz="1800" b="1" baseline="0" noProof="0" dirty="0">
                <a:latin typeface="Century Gothic" panose="020B0502020202020204" pitchFamily="34" charset="0"/>
              </a:rPr>
              <a:t> Telefonía</a:t>
            </a:r>
            <a:endParaRPr lang="es-DO" sz="1800" b="1" noProof="0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Marzo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Total Líneas Telefonía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10147215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CD-4005-98C8-75CF2E278B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Abril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Total Líneas Telefonía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9943976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CD-4005-98C8-75CF2E278B3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Abril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Total Líneas Telefonía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10226407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CD-4005-98C8-75CF2E278B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7081759"/>
        <c:axId val="1487337919"/>
      </c:barChart>
      <c:catAx>
        <c:axId val="14970817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87337919"/>
        <c:crosses val="autoZero"/>
        <c:auto val="1"/>
        <c:lblAlgn val="ctr"/>
        <c:lblOffset val="100"/>
        <c:noMultiLvlLbl val="0"/>
      </c:catAx>
      <c:valAx>
        <c:axId val="1487337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497081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sz="1800" b="1" noProof="0" dirty="0">
                <a:latin typeface="Century Gothic" panose="020B0502020202020204" pitchFamily="34" charset="0"/>
              </a:rPr>
              <a:t>Líneas</a:t>
            </a:r>
            <a:r>
              <a:rPr lang="es-DO" sz="1800" b="1" baseline="0" noProof="0" dirty="0">
                <a:latin typeface="Century Gothic" panose="020B0502020202020204" pitchFamily="34" charset="0"/>
              </a:rPr>
              <a:t> Fijas</a:t>
            </a:r>
            <a:endParaRPr lang="es-DO" sz="1800" b="1" noProof="0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Marzo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Total Líneas Fijas</c:v>
                </c:pt>
                <c:pt idx="1">
                  <c:v>Líneas Fijas Locales</c:v>
                </c:pt>
                <c:pt idx="2">
                  <c:v>Líneas Fijas IP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1191942</c:v>
                </c:pt>
                <c:pt idx="1">
                  <c:v>754051</c:v>
                </c:pt>
                <c:pt idx="2">
                  <c:v>437861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19-402A-ABBE-ED1AD02F4C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Abril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Total Líneas Fijas</c:v>
                </c:pt>
                <c:pt idx="1">
                  <c:v>Líneas Fijas Locales</c:v>
                </c:pt>
                <c:pt idx="2">
                  <c:v>Líneas Fijas IP</c:v>
                </c:pt>
              </c:strCache>
            </c:strRef>
          </c:cat>
          <c:val>
            <c:numRef>
              <c:f>Sheet1!$C$2:$C$4</c:f>
              <c:numCache>
                <c:formatCode>_(* #,##0_);_(* \(#,##0\);_(* "-"??_);_(@_)</c:formatCode>
                <c:ptCount val="3"/>
                <c:pt idx="0" formatCode="#,##0">
                  <c:v>1180848</c:v>
                </c:pt>
                <c:pt idx="1">
                  <c:v>740511</c:v>
                </c:pt>
                <c:pt idx="2" formatCode="#,##0">
                  <c:v>440337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19-402A-ABBE-ED1AD02F4CE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Abril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Total Líneas Fijas</c:v>
                </c:pt>
                <c:pt idx="1">
                  <c:v>Líneas Fijas Locales</c:v>
                </c:pt>
                <c:pt idx="2">
                  <c:v>Líneas Fijas IP</c:v>
                </c:pt>
              </c:strCache>
            </c:strRef>
          </c:cat>
          <c:val>
            <c:numRef>
              <c:f>Sheet1!$D$2:$D$4</c:f>
              <c:numCache>
                <c:formatCode>#,##0</c:formatCode>
                <c:ptCount val="3"/>
                <c:pt idx="0" formatCode="_(* #,##0_);_(* \(#,##0\);_(* &quot;-&quot;??_);_(@_)">
                  <c:v>1265701</c:v>
                </c:pt>
                <c:pt idx="1">
                  <c:v>870820</c:v>
                </c:pt>
                <c:pt idx="2">
                  <c:v>394881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19-402A-ABBE-ED1AD02F4C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7081759"/>
        <c:axId val="1487337919"/>
      </c:barChart>
      <c:catAx>
        <c:axId val="1497081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487337919"/>
        <c:crosses val="autoZero"/>
        <c:auto val="1"/>
        <c:lblAlgn val="ctr"/>
        <c:lblOffset val="100"/>
        <c:noMultiLvlLbl val="0"/>
      </c:catAx>
      <c:valAx>
        <c:axId val="1487337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497081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err="1">
                <a:latin typeface="Century Gothic" panose="020B0502020202020204" pitchFamily="34" charset="0"/>
              </a:rPr>
              <a:t>Cuentas</a:t>
            </a:r>
            <a:r>
              <a:rPr lang="en-US" sz="1800" b="1" dirty="0">
                <a:latin typeface="Century Gothic" panose="020B0502020202020204" pitchFamily="34" charset="0"/>
              </a:rPr>
              <a:t> </a:t>
            </a:r>
            <a:r>
              <a:rPr lang="en-US" sz="1800" b="1" dirty="0" err="1">
                <a:latin typeface="Century Gothic" panose="020B0502020202020204" pitchFamily="34" charset="0"/>
              </a:rPr>
              <a:t>Acceso</a:t>
            </a:r>
            <a:r>
              <a:rPr lang="en-US" sz="1800" b="1" dirty="0">
                <a:latin typeface="Century Gothic" panose="020B0502020202020204" pitchFamily="34" charset="0"/>
              </a:rPr>
              <a:t> a Internet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Marzo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Cuentas Acceso a Internet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8202485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CD-4005-98C8-75CF2E278B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Abril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Cuentas Acceso a Internet</c:v>
                </c:pt>
              </c:strCache>
            </c:strRef>
          </c:cat>
          <c:val>
            <c:numRef>
              <c:f>Sheet1!$C$2</c:f>
              <c:numCache>
                <c:formatCode>_(* #,##0_);_(* \(#,##0\);_(* "-"??_);_(@_)</c:formatCode>
                <c:ptCount val="1"/>
                <c:pt idx="0">
                  <c:v>7887154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CD-4005-98C8-75CF2E278B3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Abril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Cuentas Acceso a Internet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7647990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CD-4005-98C8-75CF2E278B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7081759"/>
        <c:axId val="1487337919"/>
      </c:barChart>
      <c:catAx>
        <c:axId val="14970817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87337919"/>
        <c:crosses val="autoZero"/>
        <c:auto val="1"/>
        <c:lblAlgn val="ctr"/>
        <c:lblOffset val="100"/>
        <c:noMultiLvlLbl val="0"/>
      </c:catAx>
      <c:valAx>
        <c:axId val="1487337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497081759"/>
        <c:crosses val="autoZero"/>
        <c:crossBetween val="between"/>
        <c:majorUnit val="20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err="1">
                <a:latin typeface="Century Gothic" panose="020B0502020202020204" pitchFamily="34" charset="0"/>
              </a:rPr>
              <a:t>Suscriptores</a:t>
            </a:r>
            <a:r>
              <a:rPr lang="en-US" sz="1800" b="1" baseline="0" dirty="0">
                <a:latin typeface="Century Gothic" panose="020B0502020202020204" pitchFamily="34" charset="0"/>
              </a:rPr>
              <a:t> TV </a:t>
            </a:r>
            <a:r>
              <a:rPr lang="en-US" sz="1800" b="1" baseline="0" dirty="0" err="1">
                <a:latin typeface="Century Gothic" panose="020B0502020202020204" pitchFamily="34" charset="0"/>
              </a:rPr>
              <a:t>Restringida</a:t>
            </a:r>
            <a:endParaRPr lang="en-US" sz="1800" b="1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Marzo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Suscriptores TV Restringida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796310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19-402A-ABBE-ED1AD02F4C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Abril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Suscriptores TV Restringida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776869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19-402A-ABBE-ED1AD02F4CE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Abril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Suscriptores TV Restringida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802679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19-402A-ABBE-ED1AD02F4C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7081759"/>
        <c:axId val="1487337919"/>
      </c:barChart>
      <c:catAx>
        <c:axId val="14970817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87337919"/>
        <c:crosses val="autoZero"/>
        <c:auto val="1"/>
        <c:lblAlgn val="ctr"/>
        <c:lblOffset val="100"/>
        <c:noMultiLvlLbl val="0"/>
      </c:catAx>
      <c:valAx>
        <c:axId val="1487337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497081759"/>
        <c:crosses val="autoZero"/>
        <c:crossBetween val="between"/>
        <c:majorUnit val="20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noProof="0" dirty="0">
                <a:latin typeface="Century Gothic" panose="020B0502020202020204" pitchFamily="34" charset="0"/>
              </a:rPr>
              <a:t>Líneas Móviles Abril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Lineas Moviles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0CD-4AAF-AB9A-B7F75B9BAEA1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742-432A-952C-C3691BF1C537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742-432A-952C-C3691BF1C537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0CD-4AAF-AB9A-B7F75B9BAEA1}"/>
              </c:ext>
            </c:extLst>
          </c:dPt>
          <c:cat>
            <c:strRef>
              <c:f>Sheet1!$A$2:$A$5</c:f>
              <c:strCache>
                <c:ptCount val="3"/>
                <c:pt idx="0">
                  <c:v>Claro</c:v>
                </c:pt>
                <c:pt idx="1">
                  <c:v>Altice</c:v>
                </c:pt>
                <c:pt idx="2">
                  <c:v>Viva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5255212</c:v>
                </c:pt>
                <c:pt idx="1">
                  <c:v>3004296</c:v>
                </c:pt>
                <c:pt idx="2">
                  <c:v>503620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42-432A-952C-C3691BF1C5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02656096"/>
        <c:axId val="705037696"/>
      </c:barChart>
      <c:catAx>
        <c:axId val="702656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705037696"/>
        <c:crosses val="autoZero"/>
        <c:auto val="1"/>
        <c:lblAlgn val="ctr"/>
        <c:lblOffset val="100"/>
        <c:noMultiLvlLbl val="0"/>
      </c:catAx>
      <c:valAx>
        <c:axId val="705037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702656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noProof="0" dirty="0">
                <a:latin typeface="Century Gothic" panose="020B0502020202020204" pitchFamily="34" charset="0"/>
              </a:rPr>
              <a:t>Líneas</a:t>
            </a:r>
            <a:r>
              <a:rPr lang="es-DO" baseline="0" noProof="0" dirty="0">
                <a:latin typeface="Century Gothic" panose="020B0502020202020204" pitchFamily="34" charset="0"/>
              </a:rPr>
              <a:t> Post pago 4</a:t>
            </a:r>
            <a:r>
              <a:rPr lang="en-US" baseline="0" dirty="0">
                <a:latin typeface="Century Gothic" panose="020B0502020202020204" pitchFamily="34" charset="0"/>
              </a:rPr>
              <a:t>/2020</a:t>
            </a:r>
            <a:endParaRPr lang="en-US" dirty="0">
              <a:latin typeface="Century Gothic" panose="020B0502020202020204" pitchFamily="34" charset="0"/>
            </a:endParaRPr>
          </a:p>
        </c:rich>
      </c:tx>
      <c:layout>
        <c:manualLayout>
          <c:xMode val="edge"/>
          <c:yMode val="edge"/>
          <c:x val="0.25120689655172412"/>
          <c:y val="7.68992652331418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Lineas Post pago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10B-4FC3-ADD2-21C79BDA27BB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10B-4FC3-ADD2-21C79BDA27BB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10B-4FC3-ADD2-21C79BDA27B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B63-49BD-8791-B269B0B2F080}"/>
              </c:ext>
            </c:extLst>
          </c:dPt>
          <c:cat>
            <c:strRef>
              <c:f>Sheet1!$A$2:$A$5</c:f>
              <c:strCache>
                <c:ptCount val="3"/>
                <c:pt idx="0">
                  <c:v>Claro</c:v>
                </c:pt>
                <c:pt idx="1">
                  <c:v>Altice</c:v>
                </c:pt>
                <c:pt idx="2">
                  <c:v>Viva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1349545</c:v>
                </c:pt>
                <c:pt idx="1">
                  <c:v>951111</c:v>
                </c:pt>
                <c:pt idx="2">
                  <c:v>30006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0B-4FC3-ADD2-21C79BDA27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01092576"/>
        <c:axId val="705038112"/>
      </c:barChart>
      <c:catAx>
        <c:axId val="801092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705038112"/>
        <c:crosses val="autoZero"/>
        <c:auto val="1"/>
        <c:lblAlgn val="ctr"/>
        <c:lblOffset val="100"/>
        <c:noMultiLvlLbl val="0"/>
      </c:catAx>
      <c:valAx>
        <c:axId val="705038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801092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noProof="0" dirty="0">
                <a:latin typeface="Century Gothic" panose="020B0502020202020204" pitchFamily="34" charset="0"/>
              </a:rPr>
              <a:t>Líneas</a:t>
            </a:r>
            <a:r>
              <a:rPr lang="es-DO" baseline="0" noProof="0" dirty="0">
                <a:latin typeface="Century Gothic" panose="020B0502020202020204" pitchFamily="34" charset="0"/>
              </a:rPr>
              <a:t> Pre pago </a:t>
            </a:r>
            <a:r>
              <a:rPr lang="en-US" baseline="0" dirty="0">
                <a:latin typeface="Century Gothic" panose="020B0502020202020204" pitchFamily="34" charset="0"/>
              </a:rPr>
              <a:t>4/2020</a:t>
            </a:r>
            <a:endParaRPr lang="en-US" dirty="0">
              <a:latin typeface="Century Gothic" panose="020B0502020202020204" pitchFamily="34" charset="0"/>
            </a:endParaRPr>
          </a:p>
        </c:rich>
      </c:tx>
      <c:layout>
        <c:manualLayout>
          <c:xMode val="edge"/>
          <c:yMode val="edge"/>
          <c:x val="0.25120689655172412"/>
          <c:y val="7.68992652331418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Lineas Prepago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43-45D6-8632-1C201213CFB6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143-45D6-8632-1C201213CFB6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143-45D6-8632-1C201213CFB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143-45D6-8632-1C201213CFB6}"/>
              </c:ext>
            </c:extLst>
          </c:dPt>
          <c:cat>
            <c:strRef>
              <c:f>Sheet1!$A$2:$A$5</c:f>
              <c:strCache>
                <c:ptCount val="3"/>
                <c:pt idx="0">
                  <c:v>Claro</c:v>
                </c:pt>
                <c:pt idx="1">
                  <c:v>Altice</c:v>
                </c:pt>
                <c:pt idx="2">
                  <c:v>Viva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3905667</c:v>
                </c:pt>
                <c:pt idx="1">
                  <c:v>2053185</c:v>
                </c:pt>
                <c:pt idx="2">
                  <c:v>473614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143-45D6-8632-1C201213CF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04111632"/>
        <c:axId val="704926608"/>
      </c:barChart>
      <c:catAx>
        <c:axId val="804111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704926608"/>
        <c:crosses val="autoZero"/>
        <c:auto val="1"/>
        <c:lblAlgn val="ctr"/>
        <c:lblOffset val="100"/>
        <c:noMultiLvlLbl val="0"/>
      </c:catAx>
      <c:valAx>
        <c:axId val="704926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804111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noProof="0" dirty="0">
                <a:latin typeface="Century Gothic" panose="020B0502020202020204" pitchFamily="34" charset="0"/>
              </a:rPr>
              <a:t>Líneas Locales Fijas </a:t>
            </a:r>
            <a:r>
              <a:rPr lang="en-US" sz="1862" b="0" i="0" u="none" strike="noStrike" baseline="0" dirty="0">
                <a:effectLst/>
                <a:latin typeface="Century Gothic" panose="020B0502020202020204" pitchFamily="34" charset="0"/>
              </a:rPr>
              <a:t>4/2020</a:t>
            </a:r>
            <a:endParaRPr lang="en-US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Líneas Fijas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F69-4C04-8FBC-677886D7CCA1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742-432A-952C-C3691BF1C537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742-432A-952C-C3691BF1C537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F69-4C04-8FBC-677886D7CCA1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F69-4C04-8FBC-677886D7CCA1}"/>
              </c:ext>
            </c:extLst>
          </c:dPt>
          <c:cat>
            <c:strRef>
              <c:f>Sheet1!$A$2:$A$6</c:f>
              <c:strCache>
                <c:ptCount val="5"/>
                <c:pt idx="0">
                  <c:v>Claro</c:v>
                </c:pt>
                <c:pt idx="1">
                  <c:v>Altice</c:v>
                </c:pt>
                <c:pt idx="2">
                  <c:v>Viva</c:v>
                </c:pt>
                <c:pt idx="3">
                  <c:v>WindTelecom</c:v>
                </c:pt>
                <c:pt idx="4">
                  <c:v>Cap Cana Tel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613120</c:v>
                </c:pt>
                <c:pt idx="1">
                  <c:v>79776</c:v>
                </c:pt>
                <c:pt idx="2">
                  <c:v>45417</c:v>
                </c:pt>
                <c:pt idx="3">
                  <c:v>1916</c:v>
                </c:pt>
                <c:pt idx="4" formatCode="General">
                  <c:v>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42-432A-952C-C3691BF1C5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01074176"/>
        <c:axId val="704956880"/>
      </c:barChart>
      <c:catAx>
        <c:axId val="801074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704956880"/>
        <c:crosses val="autoZero"/>
        <c:auto val="1"/>
        <c:lblAlgn val="ctr"/>
        <c:lblOffset val="100"/>
        <c:noMultiLvlLbl val="0"/>
      </c:catAx>
      <c:valAx>
        <c:axId val="70495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801074176"/>
        <c:crosses val="autoZero"/>
        <c:crossBetween val="between"/>
        <c:minorUnit val="5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noProof="0" dirty="0">
                <a:latin typeface="Century Gothic" panose="020B0502020202020204" pitchFamily="34" charset="0"/>
              </a:rPr>
              <a:t>Líneas Fijas Abril</a:t>
            </a:r>
            <a:r>
              <a:rPr lang="es-DO" baseline="0" noProof="0" dirty="0">
                <a:latin typeface="Century Gothic" panose="020B0502020202020204" pitchFamily="34" charset="0"/>
              </a:rPr>
              <a:t> </a:t>
            </a:r>
            <a:r>
              <a:rPr lang="en-US" baseline="0" dirty="0">
                <a:latin typeface="Century Gothic" panose="020B0502020202020204" pitchFamily="34" charset="0"/>
              </a:rPr>
              <a:t>2020</a:t>
            </a:r>
            <a:endParaRPr lang="en-US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Líneas Fijas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1F-4184-815A-AF783A30AAA6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C1F-4184-815A-AF783A30AAA6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C1F-4184-815A-AF783A30AAA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C1F-4184-815A-AF783A30AAA6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C1F-4184-815A-AF783A30AAA6}"/>
              </c:ext>
            </c:extLst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C1F-4184-815A-AF783A30AAA6}"/>
              </c:ext>
            </c:extLst>
          </c:dPt>
          <c:dPt>
            <c:idx val="6"/>
            <c:invertIfNegative val="0"/>
            <c:bubble3D val="0"/>
            <c:spPr>
              <a:solidFill>
                <a:srgbClr val="7030A0"/>
              </a:solidFill>
              <a:ln w="19050">
                <a:solidFill>
                  <a:srgbClr val="7030A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C1F-4184-815A-AF783A30AAA6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C1F-4184-815A-AF783A30AAA6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0C1F-4184-815A-AF783A30AAA6}"/>
              </c:ext>
            </c:extLst>
          </c:dPt>
          <c:dPt>
            <c:idx val="9"/>
            <c:invertIfNegative val="0"/>
            <c:bubble3D val="0"/>
            <c:spPr>
              <a:solidFill>
                <a:srgbClr val="FFFF00"/>
              </a:solidFill>
              <a:ln w="19050">
                <a:solidFill>
                  <a:srgbClr val="FFFF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0C1F-4184-815A-AF783A30AAA6}"/>
              </c:ext>
            </c:extLst>
          </c:dPt>
          <c:cat>
            <c:strRef>
              <c:f>Sheet1!$A$2:$A$11</c:f>
              <c:strCache>
                <c:ptCount val="10"/>
                <c:pt idx="0">
                  <c:v>CLARO  </c:v>
                </c:pt>
                <c:pt idx="1">
                  <c:v>ALTICE DOMINICANA </c:v>
                </c:pt>
                <c:pt idx="2">
                  <c:v>Trilogy Dominicana (Viva) </c:v>
                </c:pt>
                <c:pt idx="3">
                  <c:v>Wind Telecom </c:v>
                </c:pt>
                <c:pt idx="4">
                  <c:v>Columbus Networks Dominicana</c:v>
                </c:pt>
                <c:pt idx="5">
                  <c:v>MUNDO1 TELECOM </c:v>
                </c:pt>
                <c:pt idx="6">
                  <c:v>BMAX SANTO DOMINGO </c:v>
                </c:pt>
                <c:pt idx="7">
                  <c:v>ONEMAX, S.A. </c:v>
                </c:pt>
                <c:pt idx="8">
                  <c:v>ADVANCED VOIP TELECOM S.A. </c:v>
                </c:pt>
                <c:pt idx="9">
                  <c:v>DR-PRONTOTEL 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837521</c:v>
                </c:pt>
                <c:pt idx="1">
                  <c:v>281246</c:v>
                </c:pt>
                <c:pt idx="2">
                  <c:v>45417</c:v>
                </c:pt>
                <c:pt idx="3">
                  <c:v>14532</c:v>
                </c:pt>
                <c:pt idx="4">
                  <c:v>1063</c:v>
                </c:pt>
                <c:pt idx="5" formatCode="General">
                  <c:v>378</c:v>
                </c:pt>
                <c:pt idx="6" formatCode="General">
                  <c:v>309</c:v>
                </c:pt>
                <c:pt idx="7" formatCode="General">
                  <c:v>68</c:v>
                </c:pt>
                <c:pt idx="8" formatCode="General">
                  <c:v>22</c:v>
                </c:pt>
                <c:pt idx="9" formatCode="General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C1F-4184-815A-AF783A30AA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01074176"/>
        <c:axId val="704956880"/>
      </c:barChart>
      <c:catAx>
        <c:axId val="801074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704956880"/>
        <c:crosses val="autoZero"/>
        <c:auto val="1"/>
        <c:lblAlgn val="ctr"/>
        <c:lblOffset val="100"/>
        <c:noMultiLvlLbl val="0"/>
      </c:catAx>
      <c:valAx>
        <c:axId val="70495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801074176"/>
        <c:crosses val="autoZero"/>
        <c:crossBetween val="between"/>
        <c:minorUnit val="5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noProof="0" dirty="0">
                <a:latin typeface="Century Gothic" panose="020B0502020202020204" pitchFamily="34" charset="0"/>
              </a:rPr>
              <a:t>Líneas </a:t>
            </a:r>
            <a:r>
              <a:rPr lang="en-US" dirty="0">
                <a:latin typeface="Century Gothic" panose="020B0502020202020204" pitchFamily="34" charset="0"/>
              </a:rPr>
              <a:t>IP </a:t>
            </a:r>
            <a:r>
              <a:rPr lang="en-US" sz="1862" b="0" i="0" u="none" strike="noStrike" baseline="0" dirty="0">
                <a:effectLst/>
                <a:latin typeface="Century Gothic" panose="020B0502020202020204" pitchFamily="34" charset="0"/>
              </a:rPr>
              <a:t>4/2020</a:t>
            </a:r>
            <a:endParaRPr lang="en-US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>
        <c:manualLayout>
          <c:layoutTarget val="inner"/>
          <c:xMode val="edge"/>
          <c:yMode val="edge"/>
          <c:x val="0.16901343645013137"/>
          <c:y val="0.17995453259786712"/>
          <c:w val="0.7983577204934359"/>
          <c:h val="0.188689397799316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Líneas IP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00C-46C3-BD77-BDF5A7FC2872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00C-46C3-BD77-BDF5A7FC287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00C-46C3-BD77-BDF5A7FC2872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00C-46C3-BD77-BDF5A7FC2872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00C-46C3-BD77-BDF5A7FC287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00C-46C3-BD77-BDF5A7FC2872}"/>
              </c:ext>
            </c:extLst>
          </c:dPt>
          <c:dPt>
            <c:idx val="6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00C-46C3-BD77-BDF5A7FC2872}"/>
              </c:ext>
            </c:extLst>
          </c:dPt>
          <c:dPt>
            <c:idx val="7"/>
            <c:invertIfNegative val="0"/>
            <c:bubble3D val="0"/>
            <c:spPr>
              <a:solidFill>
                <a:srgbClr val="FFFF00"/>
              </a:solidFill>
              <a:ln w="19050">
                <a:solidFill>
                  <a:srgbClr val="FFFF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00C-46C3-BD77-BDF5A7FC2872}"/>
              </c:ext>
            </c:extLst>
          </c:dPt>
          <c:cat>
            <c:strRef>
              <c:f>Sheet1!$A$2:$A$9</c:f>
              <c:strCache>
                <c:ptCount val="8"/>
                <c:pt idx="0">
                  <c:v>CLARO      </c:v>
                </c:pt>
                <c:pt idx="1">
                  <c:v>ALTICE DOMINICANA     </c:v>
                </c:pt>
                <c:pt idx="2">
                  <c:v>Wind Telecom     </c:v>
                </c:pt>
                <c:pt idx="3">
                  <c:v>Columbus Networks Dominicana     </c:v>
                </c:pt>
                <c:pt idx="4">
                  <c:v>MUNDO1 TELECOM     </c:v>
                </c:pt>
                <c:pt idx="5">
                  <c:v>BMAX SANTO DOMINGO     </c:v>
                </c:pt>
                <c:pt idx="6">
                  <c:v>ONEMAX, S.A.     </c:v>
                </c:pt>
                <c:pt idx="7">
                  <c:v>ADVANCED VOIP TELECOM S.A.     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224401</c:v>
                </c:pt>
                <c:pt idx="1">
                  <c:v>201470</c:v>
                </c:pt>
                <c:pt idx="2">
                  <c:v>12616</c:v>
                </c:pt>
                <c:pt idx="3">
                  <c:v>1063</c:v>
                </c:pt>
                <c:pt idx="4" formatCode="General">
                  <c:v>378</c:v>
                </c:pt>
                <c:pt idx="5" formatCode="General">
                  <c:v>309</c:v>
                </c:pt>
                <c:pt idx="6" formatCode="General">
                  <c:v>68</c:v>
                </c:pt>
                <c:pt idx="7" formatCode="General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00C-46C3-BD77-BDF5A7FC28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01074176"/>
        <c:axId val="704956880"/>
      </c:barChart>
      <c:catAx>
        <c:axId val="801074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704956880"/>
        <c:crosses val="autoZero"/>
        <c:auto val="1"/>
        <c:lblAlgn val="ctr"/>
        <c:lblOffset val="100"/>
        <c:noMultiLvlLbl val="0"/>
      </c:catAx>
      <c:valAx>
        <c:axId val="70495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801074176"/>
        <c:crosses val="autoZero"/>
        <c:crossBetween val="between"/>
        <c:minorUnit val="5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7178691146629398E-2"/>
          <c:y val="0.76505919077527351"/>
          <c:w val="0.87597979954632588"/>
          <c:h val="0.209258565429941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862" b="0" i="0" u="none" strike="noStrike" baseline="0" dirty="0">
                <a:effectLst/>
                <a:latin typeface="Century Gothic" panose="020B0502020202020204" pitchFamily="34" charset="0"/>
              </a:rPr>
              <a:t>Cuentas de Acceso a Internet Abril 2020 </a:t>
            </a:r>
            <a:endParaRPr lang="en-US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1FE-493E-9B40-1A6183D5D682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1FE-493E-9B40-1A6183D5D68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1FE-493E-9B40-1A6183D5D682}"/>
              </c:ext>
            </c:extLst>
          </c:dPt>
          <c:cat>
            <c:strRef>
              <c:f>Sheet1!$A$2:$A$5</c:f>
              <c:strCache>
                <c:ptCount val="4"/>
                <c:pt idx="0">
                  <c:v>CLARO      </c:v>
                </c:pt>
                <c:pt idx="1">
                  <c:v>ALTICE DOMINICANA     </c:v>
                </c:pt>
                <c:pt idx="2">
                  <c:v>Trilogy Dominicana    </c:v>
                </c:pt>
                <c:pt idx="3">
                  <c:v>Wind Telecom     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4423245</c:v>
                </c:pt>
                <c:pt idx="1">
                  <c:v>2985560</c:v>
                </c:pt>
                <c:pt idx="2">
                  <c:v>372456</c:v>
                </c:pt>
                <c:pt idx="3">
                  <c:v>39141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FE-493E-9B40-1A6183D5D6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19191855"/>
        <c:axId val="940280303"/>
      </c:barChart>
      <c:catAx>
        <c:axId val="10191918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940280303"/>
        <c:crossesAt val="5000"/>
        <c:auto val="1"/>
        <c:lblAlgn val="ctr"/>
        <c:lblOffset val="100"/>
        <c:noMultiLvlLbl val="0"/>
      </c:catAx>
      <c:valAx>
        <c:axId val="940280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019191855"/>
        <c:crosses val="autoZero"/>
        <c:crossBetween val="between"/>
        <c:majorUnit val="50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DO" noProof="0" dirty="0">
                <a:latin typeface="Century Gothic" panose="020B0502020202020204" pitchFamily="34" charset="0"/>
              </a:rPr>
              <a:t>Suscriptores</a:t>
            </a:r>
            <a:r>
              <a:rPr lang="es-DO" baseline="0" noProof="0" dirty="0">
                <a:latin typeface="Century Gothic" panose="020B0502020202020204" pitchFamily="34" charset="0"/>
              </a:rPr>
              <a:t> Servicio TV Restringida Abril </a:t>
            </a:r>
            <a:r>
              <a:rPr lang="en-US" baseline="0" dirty="0">
                <a:latin typeface="Century Gothic" panose="020B0502020202020204" pitchFamily="34" charset="0"/>
              </a:rPr>
              <a:t>2020</a:t>
            </a:r>
            <a:endParaRPr lang="en-US" dirty="0">
              <a:latin typeface="Century Gothic" panose="020B0502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FFD-4E65-8FF3-B01811906263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FFD-4E65-8FF3-B01811906263}"/>
              </c:ext>
            </c:extLst>
          </c:dPt>
          <c:dPt>
            <c:idx val="2"/>
            <c:invertIfNegative val="0"/>
            <c:bubble3D val="0"/>
            <c:spPr>
              <a:solidFill>
                <a:srgbClr val="CC0099"/>
              </a:solidFill>
              <a:ln>
                <a:solidFill>
                  <a:srgbClr val="CC009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4FFD-4E65-8FF3-B01811906263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FFD-4E65-8FF3-B01811906263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4FFD-4E65-8FF3-B0181190626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FFD-4E65-8FF3-B01811906263}"/>
              </c:ext>
            </c:extLst>
          </c:dPt>
          <c:cat>
            <c:strRef>
              <c:f>Sheet1!$A$2:$A$12</c:f>
              <c:strCache>
                <c:ptCount val="8"/>
                <c:pt idx="0">
                  <c:v>CLARO      </c:v>
                </c:pt>
                <c:pt idx="1">
                  <c:v>ALTICE DOMINICANA     </c:v>
                </c:pt>
                <c:pt idx="2">
                  <c:v>aster - TECNODISA     </c:v>
                </c:pt>
                <c:pt idx="3">
                  <c:v> TELEOPERADORA DEL NORDESTE, S.R.L   </c:v>
                </c:pt>
                <c:pt idx="4">
                  <c:v>CORPORACIÓN SATELITAL NOVAVISIÓN DOMINICANA, S.A.S.     </c:v>
                </c:pt>
                <c:pt idx="5">
                  <c:v>SERVICIOS TV SATELITE MCR, SRL     </c:v>
                </c:pt>
                <c:pt idx="6">
                  <c:v>TELECABLE CENTRAL, SRL     </c:v>
                </c:pt>
                <c:pt idx="7">
                  <c:v>TELECABLEOCOA, S.R.L.     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428454</c:v>
                </c:pt>
                <c:pt idx="1">
                  <c:v>154834</c:v>
                </c:pt>
                <c:pt idx="2">
                  <c:v>30223</c:v>
                </c:pt>
                <c:pt idx="3">
                  <c:v>23494</c:v>
                </c:pt>
                <c:pt idx="4">
                  <c:v>21511</c:v>
                </c:pt>
                <c:pt idx="5">
                  <c:v>10477</c:v>
                </c:pt>
                <c:pt idx="6">
                  <c:v>6414</c:v>
                </c:pt>
                <c:pt idx="7">
                  <c:v>5311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FD-4E65-8FF3-B018119062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34091967"/>
        <c:axId val="969376959"/>
      </c:barChart>
      <c:catAx>
        <c:axId val="1134091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969376959"/>
        <c:crosses val="autoZero"/>
        <c:auto val="1"/>
        <c:lblAlgn val="ctr"/>
        <c:lblOffset val="100"/>
        <c:noMultiLvlLbl val="0"/>
      </c:catAx>
      <c:valAx>
        <c:axId val="9693769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134091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ayout>
        <c:manualLayout>
          <c:xMode val="edge"/>
          <c:yMode val="edge"/>
          <c:x val="4.1834988017802124E-2"/>
          <c:y val="0.69649098238012097"/>
          <c:w val="0.84145079691125568"/>
          <c:h val="0.294256617160055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D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0.78215</cdr:x>
      <cdr:y>0.5</cdr:y>
    </cdr:from>
    <cdr:to>
      <cdr:x>0.90826</cdr:x>
      <cdr:y>0.71014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687F9DC-8C91-4CC2-91D0-69564C6231CD}"/>
            </a:ext>
          </a:extLst>
        </cdr:cNvPr>
        <cdr:cNvSpPr txBox="1"/>
      </cdr:nvSpPr>
      <cdr:spPr>
        <a:xfrm xmlns:a="http://schemas.openxmlformats.org/drawingml/2006/main">
          <a:off x="8224736" y="2175669"/>
          <a:ext cx="132620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rtl="0"/>
          <a:r>
            <a:rPr lang="es-DO" sz="1800" b="1" dirty="0">
              <a:latin typeface="Century Gothic" panose="020B0502020202020204" pitchFamily="34" charset="0"/>
            </a:rPr>
            <a:t>8,763,128 </a:t>
          </a:r>
          <a:endParaRPr lang="en-US" sz="1800" b="1" dirty="0">
            <a:latin typeface="Century Gothic" panose="020B0502020202020204" pitchFamily="34" charset="0"/>
          </a:endParaRPr>
        </a:p>
      </cdr:txBody>
    </cdr:sp>
  </cdr:relSizeAnchor>
  <cdr:relSizeAnchor xmlns:cdr="http://schemas.openxmlformats.org/drawingml/2006/chartDrawing">
    <cdr:from>
      <cdr:x>0.77752</cdr:x>
      <cdr:y>0.76976</cdr:y>
    </cdr:from>
    <cdr:to>
      <cdr:x>0.86448</cdr:x>
      <cdr:y>0.9799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FBC0527-A0CB-4655-B5AA-F74715049A32}"/>
            </a:ext>
          </a:extLst>
        </cdr:cNvPr>
        <cdr:cNvSpPr txBox="1"/>
      </cdr:nvSpPr>
      <cdr:spPr>
        <a:xfrm xmlns:a="http://schemas.openxmlformats.org/drawingml/2006/main">
          <a:off x="8176098" y="334949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C6359-EF4B-475E-9F79-5C425AD20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3889BB-6CBA-4B20-A0C4-42D952861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BA673-D940-4B5A-8628-21627415D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24195-210E-44BA-A924-048A1246A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7E6D2-CB7A-4E61-80E5-6E9C34C53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3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A4E72-1AB2-4F91-B04A-4315FDCCA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DC5708-5482-4931-9EC7-87E19CBC9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54BF5-BB4F-40A7-9A48-FC28070C2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C16EB-599B-49A9-AF3B-0BC49CC8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F37DC-FFCD-4E6D-B006-95C34CED3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44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192D6F-082F-4BF2-8426-011215F970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F3EC22-0A05-4A57-9E8A-E94D4AF10F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935D1-A4EE-4837-923C-756AA16D8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1E6D8-A853-4789-AFB2-8F21C2C4B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33349-4DDA-4545-AC98-2CD3A6533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11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8758B-AFAA-4BFE-885B-9A9A6718A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B2935-FD4C-4E46-B091-797A3E79A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99E60-C2B8-4954-9AC8-5C87B5D66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67161-D138-42B4-9C9D-627530AC5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2252B-9140-4BDD-A386-41FE0580C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2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6D467-152A-4DA5-AFDF-16085B566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BED99E-2AC4-426D-82AC-15391BAE7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63F0F-DB11-44B8-AF20-71ACF6057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85558-9A09-4F7B-9756-E9AD2A350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B00E4-7413-4AF4-91AA-B645271EF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5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1D425-84F1-422B-8C32-82305EC54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68283-A244-4221-84B6-007069D862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464D4B-6587-452E-AE7C-6A0E95020F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00D5E3-F802-4CAB-8F25-99CE3C96B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B1836-68A4-4A50-AF4C-7D7C7239A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16EBF7-4386-412B-A345-A2880A0F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12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0A8DF-EF4E-47AE-A661-AF2EDE5CB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C80B68-01A5-4FE8-8388-03F81DB80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82411-8571-4876-BA72-B4C1671C8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50E239-0AEC-406F-B230-1F3095E4D1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0B3ED0-B019-4276-80B3-2BC0EC69B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045A41-F97B-4E68-A893-B42FCDB11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C1EC93-B512-4465-A5B5-9AB69109F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9A9205-790C-47BB-B69A-87D1FC07B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9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1AFB6-7240-4D48-A80A-85118A1AC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28020D-BD48-450D-999D-3FC6AF212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01191E-54C6-415A-B696-A69C11584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33344-5297-4C39-802C-887365CBA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5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AACF52-5944-4008-BF1C-060369F41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5116AC-43D4-4448-ACE4-A61A6CE75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50CF85-078C-4396-8FE9-355FEC894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2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36979-52EB-4341-9166-499B7AE08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ADFE2-D45D-4D06-AFC9-55D428026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0AD1E2-B341-47D5-8026-2E8BBD206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C7BECF-2D38-40DF-9C8E-23A8F3944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2872A6-8163-4E2E-A0A5-9C6E05A57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6AB8FB-1307-4F91-9F21-BF7B18B12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17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45F81-69CC-4CBE-A466-BF820F36F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D73429-497A-4245-B851-94ADD7DED2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748361-22D4-4E4F-9DC2-A7C2D730FB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9D7F1C-1AB5-4B7C-92CE-F838C03B0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E4C3-4056-447D-8773-6BD8492D1F4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2270E-6848-4031-A414-41942E3DF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2C2DA-D21A-4885-A0D8-60B8388DF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09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EC434F-C71B-4505-83C4-9A0A263A3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ABED9A-4DDA-449D-A7D5-D3FE21725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90127-E530-4642-97BE-64036A0B69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3E4C3-4056-447D-8773-6BD8492D1F44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CDE4C-1B6E-4804-B231-6B9E599BD1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83661-0211-43E7-A5B5-7369E2F0AB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FFA3F-5A28-40F2-8FC3-6323FDE61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9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B01C9-E150-404F-99A8-4B26B7707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0113" y="1122363"/>
            <a:ext cx="10301287" cy="2387600"/>
          </a:xfrm>
        </p:spPr>
        <p:txBody>
          <a:bodyPr>
            <a:normAutofit/>
          </a:bodyPr>
          <a:lstStyle/>
          <a:p>
            <a:r>
              <a:rPr lang="en-US" sz="4800" dirty="0" err="1">
                <a:latin typeface="Century Gothic" panose="020B0502020202020204" pitchFamily="34" charset="0"/>
              </a:rPr>
              <a:t>Indicadores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Telecomunicaciones</a:t>
            </a:r>
            <a:r>
              <a:rPr lang="en-US" sz="4800" dirty="0">
                <a:latin typeface="Century Gothic" panose="020B0502020202020204" pitchFamily="34" charset="0"/>
              </a:rPr>
              <a:t> ABRIL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2998EE-4FE8-4F7E-B149-F530266FAD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1988" y="5229225"/>
            <a:ext cx="6986587" cy="1149349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sz="1800" dirty="0">
                <a:latin typeface="Century Gothic" panose="020B0502020202020204" pitchFamily="34" charset="0"/>
              </a:rPr>
              <a:t>COMTEC</a:t>
            </a:r>
          </a:p>
          <a:p>
            <a:pPr algn="r"/>
            <a:r>
              <a:rPr lang="en-US" sz="1800" dirty="0" err="1">
                <a:latin typeface="Century Gothic" panose="020B0502020202020204" pitchFamily="34" charset="0"/>
              </a:rPr>
              <a:t>Asociación</a:t>
            </a:r>
            <a:r>
              <a:rPr lang="en-US" sz="1800" dirty="0">
                <a:latin typeface="Century Gothic" panose="020B0502020202020204" pitchFamily="34" charset="0"/>
              </a:rPr>
              <a:t> de </a:t>
            </a:r>
            <a:r>
              <a:rPr lang="en-US" sz="1800" dirty="0" err="1">
                <a:latin typeface="Century Gothic" panose="020B0502020202020204" pitchFamily="34" charset="0"/>
              </a:rPr>
              <a:t>Empresas</a:t>
            </a:r>
            <a:r>
              <a:rPr lang="en-US" sz="1800" dirty="0">
                <a:latin typeface="Century Gothic" panose="020B0502020202020204" pitchFamily="34" charset="0"/>
              </a:rPr>
              <a:t> de Comunicaciones y </a:t>
            </a:r>
            <a:r>
              <a:rPr lang="en-US" sz="1800" dirty="0" err="1">
                <a:latin typeface="Century Gothic" panose="020B0502020202020204" pitchFamily="34" charset="0"/>
              </a:rPr>
              <a:t>Tecnología</a:t>
            </a:r>
            <a:endParaRPr lang="en-US" sz="1800" dirty="0">
              <a:latin typeface="Century Gothic" panose="020B0502020202020204" pitchFamily="34" charset="0"/>
            </a:endParaRPr>
          </a:p>
          <a:p>
            <a:pPr algn="r"/>
            <a:r>
              <a:rPr lang="en-US" sz="1800" dirty="0" err="1">
                <a:latin typeface="Century Gothic" panose="020B0502020202020204" pitchFamily="34" charset="0"/>
              </a:rPr>
              <a:t>Elaborado</a:t>
            </a:r>
            <a:r>
              <a:rPr lang="en-US" sz="1800" dirty="0">
                <a:latin typeface="Century Gothic" panose="020B0502020202020204" pitchFamily="34" charset="0"/>
              </a:rPr>
              <a:t> por la Dirección Ejecutiva</a:t>
            </a:r>
          </a:p>
          <a:p>
            <a:pPr algn="r"/>
            <a:r>
              <a:rPr lang="en-US" sz="1800" dirty="0">
                <a:latin typeface="Century Gothic" panose="020B0502020202020204" pitchFamily="34" charset="0"/>
              </a:rPr>
              <a:t>Julio 2020</a:t>
            </a:r>
          </a:p>
        </p:txBody>
      </p:sp>
    </p:spTree>
    <p:extLst>
      <p:ext uri="{BB962C8B-B14F-4D97-AF65-F5344CB8AC3E}">
        <p14:creationId xmlns:p14="http://schemas.microsoft.com/office/powerpoint/2010/main" val="447209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EE425-E72C-49D4-BF69-7D0712612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553"/>
          </a:xfrm>
        </p:spPr>
        <p:txBody>
          <a:bodyPr>
            <a:normAutofit/>
          </a:bodyPr>
          <a:lstStyle/>
          <a:p>
            <a:r>
              <a:rPr lang="es-ES" sz="1800" b="1" dirty="0">
                <a:latin typeface="Century Gothic" panose="020B0502020202020204" pitchFamily="34" charset="0"/>
              </a:rPr>
              <a:t>3. Detalle de Cuentas de Acceso a </a:t>
            </a:r>
            <a:r>
              <a:rPr lang="es-DO" sz="1800" b="1" dirty="0">
                <a:latin typeface="Century Gothic" panose="020B0502020202020204" pitchFamily="34" charset="0"/>
              </a:rPr>
              <a:t>Internet Abril </a:t>
            </a:r>
            <a:r>
              <a:rPr lang="en-US" sz="1800" b="1" dirty="0">
                <a:latin typeface="Century Gothic" panose="020B0502020202020204" pitchFamily="34" charset="0"/>
              </a:rPr>
              <a:t>2020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6791122-217B-4128-B55A-76BDEADCC7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9488925"/>
              </p:ext>
            </p:extLst>
          </p:nvPr>
        </p:nvGraphicFramePr>
        <p:xfrm>
          <a:off x="838200" y="1209675"/>
          <a:ext cx="4705350" cy="518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280353">
                <a:tc>
                  <a:txBody>
                    <a:bodyPr/>
                    <a:lstStyle/>
                    <a:p>
                      <a:r>
                        <a:rPr lang="es-DO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>
                          <a:latin typeface="Century Gothic" panose="020B0502020202020204" pitchFamily="34" charset="0"/>
                        </a:rPr>
                        <a:t>Cuentas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CLARO 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4,423,245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ALTICE DOMINICANA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2,985,560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195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TRILOGY DOMINICANA (VIVA)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372,456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1746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WIND TELECOM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39,141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230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SERVICIOS TV SATELITE MCR, SRL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8,530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366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TELEOPERADORA DEL NORDESTE, S.R.L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8,393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531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CENTRAL, SRL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6,268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8965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ASTER - TECNODISA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5,750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0614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TELEIMAGEN  SATELITAL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5,649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4989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TELEVISION POR CABLE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4,963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14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CABLE ATLANTICO, SRL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4,133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382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TELEVIADUCTO, SRL 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4,032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2828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COLUMBUS NETWORKS DOMINICANA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2,043	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324984"/>
                  </a:ext>
                </a:extLst>
              </a:tr>
            </a:tbl>
          </a:graphicData>
        </a:graphic>
      </p:graphicFrame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E974B1D2-A6AF-4986-BC1A-F52A5BF9E9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7874242"/>
              </p:ext>
            </p:extLst>
          </p:nvPr>
        </p:nvGraphicFramePr>
        <p:xfrm>
          <a:off x="6096000" y="1209675"/>
          <a:ext cx="4733925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0925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>
                          <a:latin typeface="Century Gothic" panose="020B0502020202020204" pitchFamily="34" charset="0"/>
                        </a:rPr>
                        <a:t>Cuentas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ÉXITO VISION CABLE SAS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1,925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CABLE ONDA ORIENTAL 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1,711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195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INTERNACIONAL 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1,518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1746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TELEMON SRL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1,020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230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ORBIT CABLE, S. A.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991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366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VILLA TAPIA CABLE VISION, SRL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984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531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AIR COMUNICATION, SRL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945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8965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TELECABLE SABANETA S.R.L.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872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0614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CABLE MAX S.R.L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801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4989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 CANA TEL, S.A.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800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14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AMBAR CABLE TV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730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382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REDES TELEVISIVAS SATELITAL (RETEVISA)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682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2828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CABLE DEL NORTE SRL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615	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32498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46779EF-79E1-4DE5-8AF3-F1288129EBC5}"/>
              </a:ext>
            </a:extLst>
          </p:cNvPr>
          <p:cNvSpPr txBox="1"/>
          <p:nvPr/>
        </p:nvSpPr>
        <p:spPr>
          <a:xfrm>
            <a:off x="838200" y="6457890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1000" dirty="0"/>
              <a:t>Fuente INDICADORES ESTADÍSTICOS MENSUALES -Abril  2020 publicados por el Instituto Dominicano de las Telecomunicaciones (INDOTEL)</a:t>
            </a:r>
          </a:p>
        </p:txBody>
      </p:sp>
    </p:spTree>
    <p:extLst>
      <p:ext uri="{BB962C8B-B14F-4D97-AF65-F5344CB8AC3E}">
        <p14:creationId xmlns:p14="http://schemas.microsoft.com/office/powerpoint/2010/main" val="1460317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EE425-E72C-49D4-BF69-7D0712612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553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6791122-217B-4128-B55A-76BDEADCC7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170891"/>
              </p:ext>
            </p:extLst>
          </p:nvPr>
        </p:nvGraphicFramePr>
        <p:xfrm>
          <a:off x="838199" y="947254"/>
          <a:ext cx="4691063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109663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>
                          <a:latin typeface="Century Gothic" panose="020B0502020202020204" pitchFamily="34" charset="0"/>
                        </a:rPr>
                        <a:t>Cuentas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LA UNION, SRL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440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SILK GLOBAL DOMINICANA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332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1887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DAJABON CABLEVISION, S.R.L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330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195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SENDAS ENTERPRICES, SRL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300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1746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MAO CABLE VISION, SRL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287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230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COMPOSTELA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265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366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MONTECRISTI CABLEVISION, S. R. L.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230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531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BMAX SANTO DOMINGO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214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8965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LUPERON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177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0614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SONICO COMUNICACIONES SRL (CABLESONICO)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176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4989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CABLE VISION E. GONZALEZ, S.R.L.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145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14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TELECABLE PUERTO PLATA, SRL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137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382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TELEVISION ARCOIRIS, S.A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89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2828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LA UNION, SRL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440	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324984"/>
                  </a:ext>
                </a:extLst>
              </a:tr>
            </a:tbl>
          </a:graphicData>
        </a:graphic>
      </p:graphicFrame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E974B1D2-A6AF-4986-BC1A-F52A5BF9E9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4540223"/>
              </p:ext>
            </p:extLst>
          </p:nvPr>
        </p:nvGraphicFramePr>
        <p:xfrm>
          <a:off x="5810875" y="947254"/>
          <a:ext cx="475773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0925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166813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>
                          <a:latin typeface="Century Gothic" panose="020B0502020202020204" pitchFamily="34" charset="0"/>
                        </a:rPr>
                        <a:t>Cuentas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ONEMAX, S.A.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78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UNE COMUNICACIONES SRL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53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195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YUMA VISION SRL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7497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CERRONET, SRL.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37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9279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TEKCOM DOMINCANA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4877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BT LATAM DOMINICANA, S.A 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972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DR-PRONTOTEL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1746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GOLD DATA DOMINICANA,S.A.S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	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2302794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3941F87B-8DD8-44B0-9D6E-AD88CFD7AF80}"/>
              </a:ext>
            </a:extLst>
          </p:cNvPr>
          <p:cNvSpPr/>
          <p:nvPr/>
        </p:nvSpPr>
        <p:spPr>
          <a:xfrm>
            <a:off x="748350" y="471524"/>
            <a:ext cx="6399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latin typeface="Century Gothic" panose="020B0502020202020204" pitchFamily="34" charset="0"/>
              </a:rPr>
              <a:t>3. Detalle de Cuentas de Acceso a Internet</a:t>
            </a:r>
            <a:r>
              <a:rPr lang="es-DO" b="1" dirty="0">
                <a:latin typeface="Century Gothic" panose="020B0502020202020204" pitchFamily="34" charset="0"/>
              </a:rPr>
              <a:t> Abril </a:t>
            </a:r>
            <a:r>
              <a:rPr lang="en-US" b="1" dirty="0">
                <a:latin typeface="Century Gothic" panose="020B0502020202020204" pitchFamily="34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724003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EE425-E72C-49D4-BF69-7D0712612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2040"/>
          </a:xfrm>
        </p:spPr>
        <p:txBody>
          <a:bodyPr>
            <a:noAutofit/>
          </a:bodyPr>
          <a:lstStyle/>
          <a:p>
            <a:r>
              <a:rPr lang="es-DO" sz="1800" b="1" dirty="0">
                <a:latin typeface="Century Gothic" panose="020B0502020202020204" pitchFamily="34" charset="0"/>
              </a:rPr>
              <a:t>4. Suscriptores Servicio TV Restringida Abril 2020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6791122-217B-4128-B55A-76BDEADCC7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356066"/>
              </p:ext>
            </p:extLst>
          </p:nvPr>
        </p:nvGraphicFramePr>
        <p:xfrm>
          <a:off x="838200" y="1108420"/>
          <a:ext cx="470535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5163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500187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>
                          <a:latin typeface="Century Gothic" panose="020B0502020202020204" pitchFamily="34" charset="0"/>
                        </a:rPr>
                        <a:t>Suscriptores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CLARO 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428,454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ALTICE DOMINICANA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154,834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195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ASTER - TECNODISA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30,223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1746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TELEOPERADORA DEL NORDESTE, S.R.L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23,494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230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CORPORACIÓN SATELITAL NOVAVISIÓN DOMINICANA, S.A.S.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21,511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366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SERVICIOS TV SATELITE MCR, SRL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10,477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531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CENTRAL, SRL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6,414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8965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OCOA, S.R.L.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5,311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0614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TELECABLE PUERTO PLATA, SRL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4,915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4989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ORBIT CABLE, S. A.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4,539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14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CABLE ATLANTICO, SRL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4,098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382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BANILEJO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3,802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2828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TELEVIADUCTO, SRL 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3,678	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324984"/>
                  </a:ext>
                </a:extLst>
              </a:tr>
            </a:tbl>
          </a:graphicData>
        </a:graphic>
      </p:graphicFrame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E974B1D2-A6AF-4986-BC1A-F52A5BF9E9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9623259"/>
              </p:ext>
            </p:extLst>
          </p:nvPr>
        </p:nvGraphicFramePr>
        <p:xfrm>
          <a:off x="6096000" y="1108420"/>
          <a:ext cx="4905375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3275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>
                          <a:latin typeface="Century Gothic" panose="020B0502020202020204" pitchFamily="34" charset="0"/>
                        </a:rPr>
                        <a:t>Suscriptores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 COTUI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3,490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SAMANA S.R.L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3,470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195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STAR CABLE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3,383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1746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TRILOGY DOMINICANA (VIVA)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3,223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230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CABLEVISION JARABACOA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3,041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366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TELECABLE SABANETA S.R.L.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2,839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531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COMPOSTELA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2,653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8965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TELEINCA, S.R.L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2,645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0614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TELEVISION POR CABLE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2,607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4989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CABLE MAX S.R.L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2,538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14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UNE COMUNICACIONES SRL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2,419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382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LA UNION, SRL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2,251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2828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REDES TELEVISIVAS SATELITAL   (RETEVISA)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2,238	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32498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852B297-E0D3-4BF2-9E0B-63AEB30DF652}"/>
              </a:ext>
            </a:extLst>
          </p:cNvPr>
          <p:cNvSpPr txBox="1"/>
          <p:nvPr/>
        </p:nvSpPr>
        <p:spPr>
          <a:xfrm>
            <a:off x="838200" y="6401435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1000" dirty="0"/>
              <a:t>Fuente INDICADORES ESTADÍSTICOS MENSUALES -Abril  2020 publicados por el Instituto Dominicano de las Telecomunicaciones (INDOTEL)</a:t>
            </a:r>
          </a:p>
        </p:txBody>
      </p:sp>
    </p:spTree>
    <p:extLst>
      <p:ext uri="{BB962C8B-B14F-4D97-AF65-F5344CB8AC3E}">
        <p14:creationId xmlns:p14="http://schemas.microsoft.com/office/powerpoint/2010/main" val="85034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EE425-E72C-49D4-BF69-7D0712612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604"/>
            <a:ext cx="10515600" cy="610360"/>
          </a:xfrm>
        </p:spPr>
        <p:txBody>
          <a:bodyPr>
            <a:normAutofit/>
          </a:bodyPr>
          <a:lstStyle/>
          <a:p>
            <a:r>
              <a:rPr lang="es-DO" sz="1800" b="1" dirty="0">
                <a:latin typeface="Century Gothic" panose="020B0502020202020204" pitchFamily="34" charset="0"/>
              </a:rPr>
              <a:t>4. Suscriptores Servicio TV Restringida Abril 2020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6791122-217B-4128-B55A-76BDEADCC7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5314210"/>
              </p:ext>
            </p:extLst>
          </p:nvPr>
        </p:nvGraphicFramePr>
        <p:xfrm>
          <a:off x="838200" y="825570"/>
          <a:ext cx="4919663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475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500188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>
                          <a:latin typeface="Century Gothic" panose="020B0502020202020204" pitchFamily="34" charset="0"/>
                        </a:rPr>
                        <a:t>Suscriptores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TV CABLE SAN JUAN. S.A.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1,990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TELEMON SRL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1,855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2036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 VISION, SRL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1,676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6463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INTERNACIONAL 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1,645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27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AMBAR CABLE TV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1,622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5734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TELEVISION ARCOIRIS, S.A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1,610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851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TELEIMAGEN  SATELITAL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1,573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6055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CABLE VISION E. GONZALEZ,S.R.L.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1,552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6302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CABLEVISION DEL CARIBE EIRL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1,372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693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ÉXITO VISION CABLE SAS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1,263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56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TVCB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1,256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2746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UNIVERSAL CABLE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1,239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6507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VILLA TAPIA CABLE VISION, SRL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1,228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6607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CABLE DEL NORTE SRL  </a:t>
                      </a:r>
                      <a:endParaRPr lang="es-DO" sz="18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l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1,200	</a:t>
                      </a:r>
                      <a:endParaRPr lang="es-DO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787700853"/>
                  </a:ext>
                </a:extLst>
              </a:tr>
            </a:tbl>
          </a:graphicData>
        </a:graphic>
      </p:graphicFrame>
      <p:graphicFrame>
        <p:nvGraphicFramePr>
          <p:cNvPr id="4" name="Table 8">
            <a:extLst>
              <a:ext uri="{FF2B5EF4-FFF2-40B4-BE49-F238E27FC236}">
                <a16:creationId xmlns:a16="http://schemas.microsoft.com/office/drawing/2014/main" id="{B1B6857E-7A71-494F-8296-5E028D02C9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3751800"/>
              </p:ext>
            </p:extLst>
          </p:nvPr>
        </p:nvGraphicFramePr>
        <p:xfrm>
          <a:off x="5877960" y="842964"/>
          <a:ext cx="4910138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9951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500187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>
                          <a:latin typeface="Century Gothic" panose="020B0502020202020204" pitchFamily="34" charset="0"/>
                        </a:rPr>
                        <a:t>Suscriptores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DAJABON CABLEVISION, S.R.L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1,140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MONTECRISTI CABLEVISION, S. R. L.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1,136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2036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CABLE ONDA ORIENTAL 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1,083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6463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AIR COMUNICATION, SRL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1,069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27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MAO CABLE VISION, SRL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958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5734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CABLE VISION YAMASA S.R.L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855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851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SONICO COMUNICACIONES SRL (CABLESONICO)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843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6055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TELEJIMA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700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6302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ASTRO CABLEVISION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665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693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MDCTV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642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56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CABLESAT DOMINICANA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629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2746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 CANA TEL, S.A.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557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6507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LUPERON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519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6607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RODRIGUEZ CABLE VISION 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475	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770085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1D84404-94F6-4718-807D-C9588D0C309D}"/>
              </a:ext>
            </a:extLst>
          </p:cNvPr>
          <p:cNvSpPr txBox="1"/>
          <p:nvPr/>
        </p:nvSpPr>
        <p:spPr>
          <a:xfrm>
            <a:off x="838200" y="6405564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1000" dirty="0"/>
              <a:t>Fuente INDICADORES ESTADÍSTICOS MENSUALES -Abril  2020 publicados por el Instituto Dominicano de las Telecomunicaciones (INDOTEL)</a:t>
            </a:r>
          </a:p>
        </p:txBody>
      </p:sp>
    </p:spTree>
    <p:extLst>
      <p:ext uri="{BB962C8B-B14F-4D97-AF65-F5344CB8AC3E}">
        <p14:creationId xmlns:p14="http://schemas.microsoft.com/office/powerpoint/2010/main" val="2549404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EE425-E72C-49D4-BF69-7D0712612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2359"/>
            <a:ext cx="10515600" cy="721553"/>
          </a:xfrm>
        </p:spPr>
        <p:txBody>
          <a:bodyPr>
            <a:normAutofit/>
          </a:bodyPr>
          <a:lstStyle/>
          <a:p>
            <a:r>
              <a:rPr lang="es-DO" sz="1800" b="1" dirty="0">
                <a:latin typeface="Century Gothic" panose="020B0502020202020204" pitchFamily="34" charset="0"/>
              </a:rPr>
              <a:t>4. Suscriptores Servicio TV Restringida Abril 2020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6791122-217B-4128-B55A-76BDEADCC7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865977"/>
              </p:ext>
            </p:extLst>
          </p:nvPr>
        </p:nvGraphicFramePr>
        <p:xfrm>
          <a:off x="838200" y="1023041"/>
          <a:ext cx="4719638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2300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557338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>
                          <a:latin typeface="Century Gothic" panose="020B0502020202020204" pitchFamily="34" charset="0"/>
                        </a:rPr>
                        <a:t>Suscriptores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YUMA VISION SRL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471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DELTA COMUNICACIONES, SRL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469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2036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CABLE COLOR S R 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436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6463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CRISPELL CABLE VISION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399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27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TECNISATELLITE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392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5734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EL LIMON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382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851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CABLES DE MICHES EIRL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327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6055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 STAR DMINICANA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308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6302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MONTAÑA CABLE TV, SRL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305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693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SENDAS ENTERPRICES, SRL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300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56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TRASVERCOM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250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2746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MATOS AGUASVIVAS TV POR CABLE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245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6507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TELEVISION PUNTO I COMUNICACIONES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217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6607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LUZ VISION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212	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7700853"/>
                  </a:ext>
                </a:extLst>
              </a:tr>
            </a:tbl>
          </a:graphicData>
        </a:graphic>
      </p:graphicFrame>
      <p:graphicFrame>
        <p:nvGraphicFramePr>
          <p:cNvPr id="4" name="Table 8">
            <a:extLst>
              <a:ext uri="{FF2B5EF4-FFF2-40B4-BE49-F238E27FC236}">
                <a16:creationId xmlns:a16="http://schemas.microsoft.com/office/drawing/2014/main" id="{A873BD2D-162E-47C8-9A86-601732B269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7480943"/>
              </p:ext>
            </p:extLst>
          </p:nvPr>
        </p:nvGraphicFramePr>
        <p:xfrm>
          <a:off x="6096000" y="1023041"/>
          <a:ext cx="4719638" cy="4600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5150">
                  <a:extLst>
                    <a:ext uri="{9D8B030D-6E8A-4147-A177-3AD203B41FA5}">
                      <a16:colId xmlns:a16="http://schemas.microsoft.com/office/drawing/2014/main" val="155580921"/>
                    </a:ext>
                  </a:extLst>
                </a:gridCol>
                <a:gridCol w="1614488">
                  <a:extLst>
                    <a:ext uri="{9D8B030D-6E8A-4147-A177-3AD203B41FA5}">
                      <a16:colId xmlns:a16="http://schemas.microsoft.com/office/drawing/2014/main" val="238382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DO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DO" noProof="0" dirty="0">
                          <a:latin typeface="Century Gothic" panose="020B0502020202020204" pitchFamily="34" charset="0"/>
                        </a:rPr>
                        <a:t>Suscriptores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11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MELO TV X CABLE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197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8765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POLOVISION, S.A.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190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2036297"/>
                  </a:ext>
                </a:extLst>
              </a:tr>
              <a:tr h="5210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LAS GUARANAS S.R.L.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154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6463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 BOUQUET FRANCAIS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151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27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TECNICOS DE TV POR CABLE INDEPENDENCIA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131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5734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CABLE VISION GOMEZ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113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851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UNICABLE SRL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88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6055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CARACOLES CXA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85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6302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 JAHINI SRL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84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693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TELECABLE SANTO DOMINGO, S.R.L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	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56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BMAX SANTO DOMINGO  </a:t>
                      </a:r>
                      <a:endParaRPr lang="es-D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	</a:t>
                      </a:r>
                      <a:endParaRPr lang="es-D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23129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697D55C-46AF-4C93-B2E0-83C7EFD4300E}"/>
              </a:ext>
            </a:extLst>
          </p:cNvPr>
          <p:cNvSpPr txBox="1"/>
          <p:nvPr/>
        </p:nvSpPr>
        <p:spPr>
          <a:xfrm>
            <a:off x="5777948" y="6457890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1000" dirty="0"/>
              <a:t>Fuente INDICADORES ESTADÍSTICOS MENSUALES -Abril  2020 publicados por el Instituto Dominicano de las Telecomunicaciones (INDOTEL)</a:t>
            </a:r>
          </a:p>
        </p:txBody>
      </p:sp>
    </p:spTree>
    <p:extLst>
      <p:ext uri="{BB962C8B-B14F-4D97-AF65-F5344CB8AC3E}">
        <p14:creationId xmlns:p14="http://schemas.microsoft.com/office/powerpoint/2010/main" val="2340188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5F065-FA58-44AC-9772-E330DA52C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9263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Century Gothic" panose="020B0502020202020204" pitchFamily="34" charset="0"/>
              </a:rPr>
              <a:t>5. </a:t>
            </a:r>
            <a:r>
              <a:rPr lang="es-DO" sz="1800" b="1" dirty="0">
                <a:latin typeface="Century Gothic" panose="020B0502020202020204" pitchFamily="34" charset="0"/>
              </a:rPr>
              <a:t>Detalle Análisis Estadístico </a:t>
            </a:r>
            <a:endParaRPr lang="es-DO" sz="1800" b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6D662AA-503E-4ED8-BF02-4AAAA2F379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3083123"/>
              </p:ext>
            </p:extLst>
          </p:nvPr>
        </p:nvGraphicFramePr>
        <p:xfrm>
          <a:off x="838200" y="827087"/>
          <a:ext cx="10515600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25">
                  <a:extLst>
                    <a:ext uri="{9D8B030D-6E8A-4147-A177-3AD203B41FA5}">
                      <a16:colId xmlns:a16="http://schemas.microsoft.com/office/drawing/2014/main" val="3244493592"/>
                    </a:ext>
                  </a:extLst>
                </a:gridCol>
                <a:gridCol w="2643188">
                  <a:extLst>
                    <a:ext uri="{9D8B030D-6E8A-4147-A177-3AD203B41FA5}">
                      <a16:colId xmlns:a16="http://schemas.microsoft.com/office/drawing/2014/main" val="4007629460"/>
                    </a:ext>
                  </a:extLst>
                </a:gridCol>
                <a:gridCol w="2486025">
                  <a:extLst>
                    <a:ext uri="{9D8B030D-6E8A-4147-A177-3AD203B41FA5}">
                      <a16:colId xmlns:a16="http://schemas.microsoft.com/office/drawing/2014/main" val="775622176"/>
                    </a:ext>
                  </a:extLst>
                </a:gridCol>
                <a:gridCol w="2481262">
                  <a:extLst>
                    <a:ext uri="{9D8B030D-6E8A-4147-A177-3AD203B41FA5}">
                      <a16:colId xmlns:a16="http://schemas.microsoft.com/office/drawing/2014/main" val="5701022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DO" sz="1600" noProof="0" dirty="0">
                          <a:latin typeface="Century Gothic" panose="020B0502020202020204" pitchFamily="34" charset="0"/>
                        </a:rPr>
                        <a:t>Indicador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6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Marzo 2020</a:t>
                      </a:r>
                      <a:endParaRPr lang="es-DO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600" noProof="0" dirty="0">
                          <a:latin typeface="Century Gothic" panose="020B0502020202020204" pitchFamily="34" charset="0"/>
                        </a:rPr>
                        <a:t>Abril 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600" noProof="0" dirty="0">
                          <a:latin typeface="Century Gothic" panose="020B0502020202020204" pitchFamily="34" charset="0"/>
                        </a:rPr>
                        <a:t>Abril 2019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182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Total Líneas Telefonía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10,147,215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 9,943,976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10,226,407 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142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Total Líneas Móviles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8,955,303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8,763,128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8,960,706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514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Líneas Móviles Pre Pago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6,594,941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6,432,466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6,733,407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510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Líneas Móviles Post Pago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2,360,362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2,330,662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2,227,299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725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Total Líneas Fijas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1,191,912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1,180,848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1,265,701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632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Líneas Fijas Locales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754,051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  740,511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870,820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801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Líneas Fijas IP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437,861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440,337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394,881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586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Cuentas Acceso a Internet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8,202,485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6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7,887,154</a:t>
                      </a:r>
                      <a:endParaRPr lang="es-DO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DO" sz="16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7,647,990</a:t>
                      </a:r>
                      <a:endParaRPr lang="es-DO" sz="16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b"/>
                      <a:endParaRPr lang="es-DO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029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DO" sz="1600" b="1" noProof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Suscriptores TV Restringida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796,310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DO" sz="16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776,869</a:t>
                      </a:r>
                      <a:endParaRPr lang="es-DO" sz="16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b"/>
                      <a:endParaRPr lang="es-DO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DO" sz="16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802,524</a:t>
                      </a:r>
                      <a:endParaRPr lang="es-DO" sz="16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r" fontAlgn="b"/>
                      <a:endParaRPr lang="es-DO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89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875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1637D-35D1-44D0-A622-B9A593319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DO" sz="4000" dirty="0">
                <a:latin typeface="Century Gothic" panose="020B0502020202020204" pitchFamily="34" charset="0"/>
              </a:rPr>
              <a:t>Líneas Telefonía Abril 2020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6502B34-F6C8-4441-82A8-2097BA858F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9691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4E93A58-47A9-451F-994A-DC6F240BB2A7}"/>
              </a:ext>
            </a:extLst>
          </p:cNvPr>
          <p:cNvSpPr txBox="1"/>
          <p:nvPr/>
        </p:nvSpPr>
        <p:spPr>
          <a:xfrm>
            <a:off x="4026227" y="1982887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DO" sz="18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1,180,848</a:t>
            </a:r>
            <a:r>
              <a:rPr lang="es-DO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D929B1-E8F6-40F3-8F83-C66D300B2593}"/>
              </a:ext>
            </a:extLst>
          </p:cNvPr>
          <p:cNvSpPr txBox="1"/>
          <p:nvPr/>
        </p:nvSpPr>
        <p:spPr>
          <a:xfrm>
            <a:off x="838200" y="6228522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1000" dirty="0"/>
              <a:t>Fuente INDICADORES ESTADÍSTICOS MENSUALES -ABRIL  2020 publicados por el Instituto Dominicano de las Telecomunicaciones (INDOTEL) detalle de número de líneas en los Anexos</a:t>
            </a:r>
          </a:p>
        </p:txBody>
      </p:sp>
    </p:spTree>
    <p:extLst>
      <p:ext uri="{BB962C8B-B14F-4D97-AF65-F5344CB8AC3E}">
        <p14:creationId xmlns:p14="http://schemas.microsoft.com/office/powerpoint/2010/main" val="3348326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2C37F-444F-4EC5-9895-D3DB36087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8884"/>
          </a:xfrm>
        </p:spPr>
        <p:txBody>
          <a:bodyPr>
            <a:normAutofit/>
          </a:bodyPr>
          <a:lstStyle/>
          <a:p>
            <a:r>
              <a:rPr lang="es-DO" sz="4000" dirty="0">
                <a:latin typeface="Century Gothic" panose="020B0502020202020204" pitchFamily="34" charset="0"/>
              </a:rPr>
              <a:t>Líneas Móviles Abril 2020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9211128-D19A-47C6-BB39-46D017D1DC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887883"/>
              </p:ext>
            </p:extLst>
          </p:nvPr>
        </p:nvGraphicFramePr>
        <p:xfrm>
          <a:off x="838200" y="1636325"/>
          <a:ext cx="5815518" cy="4049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7386ED9-2ECC-425F-9EDC-687078C5FB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2094611"/>
              </p:ext>
            </p:extLst>
          </p:nvPr>
        </p:nvGraphicFramePr>
        <p:xfrm>
          <a:off x="7055620" y="1094010"/>
          <a:ext cx="3683000" cy="268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ED41DCA-9530-45F1-B4DC-2564AFBB1F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1663452"/>
              </p:ext>
            </p:extLst>
          </p:nvPr>
        </p:nvGraphicFramePr>
        <p:xfrm>
          <a:off x="7055620" y="3808349"/>
          <a:ext cx="3683000" cy="268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C58B8F6-3A14-414C-A81E-4BF505C315E5}"/>
              </a:ext>
            </a:extLst>
          </p:cNvPr>
          <p:cNvSpPr txBox="1"/>
          <p:nvPr/>
        </p:nvSpPr>
        <p:spPr>
          <a:xfrm>
            <a:off x="838200" y="6228522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1000" dirty="0"/>
              <a:t>Fuente INDICADORES ESTADÍSTICOS MENSUALES -Abril  2020 publicados por el Instituto Dominicano de las Telecomunicaciones (INDOTEL), detalle de las líneas en los Anexos</a:t>
            </a:r>
          </a:p>
        </p:txBody>
      </p:sp>
    </p:spTree>
    <p:extLst>
      <p:ext uri="{BB962C8B-B14F-4D97-AF65-F5344CB8AC3E}">
        <p14:creationId xmlns:p14="http://schemas.microsoft.com/office/powerpoint/2010/main" val="552271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2C37F-444F-4EC5-9895-D3DB36087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779" y="229368"/>
            <a:ext cx="10515600" cy="781287"/>
          </a:xfrm>
        </p:spPr>
        <p:txBody>
          <a:bodyPr>
            <a:normAutofit/>
          </a:bodyPr>
          <a:lstStyle/>
          <a:p>
            <a:r>
              <a:rPr lang="es-DO" sz="4000" dirty="0">
                <a:latin typeface="Century Gothic" panose="020B0502020202020204" pitchFamily="34" charset="0"/>
              </a:rPr>
              <a:t>Líneas Fijas Abril </a:t>
            </a:r>
            <a:r>
              <a:rPr lang="en-US" sz="4000" dirty="0">
                <a:latin typeface="Century Gothic" panose="020B0502020202020204" pitchFamily="34" charset="0"/>
              </a:rPr>
              <a:t>2020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9211128-D19A-47C6-BB39-46D017D1DC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422538"/>
              </p:ext>
            </p:extLst>
          </p:nvPr>
        </p:nvGraphicFramePr>
        <p:xfrm>
          <a:off x="7277305" y="757629"/>
          <a:ext cx="4253916" cy="287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DEE9C08-A0DF-45ED-A8F6-B6A82623A315}"/>
              </a:ext>
            </a:extLst>
          </p:cNvPr>
          <p:cNvSpPr txBox="1"/>
          <p:nvPr/>
        </p:nvSpPr>
        <p:spPr>
          <a:xfrm>
            <a:off x="838200" y="6228522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1000" dirty="0"/>
              <a:t>Fuente INDICADORES ESTADÍSTICOS MENSUALES -Abril  2020 publicados por el Instituto Dominicano de las Telecomunicaciones (INDOTEL),detalle de las líneas en los Anexos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83B067F8-67FD-4B00-9352-8DF6E6E74A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7453380"/>
              </p:ext>
            </p:extLst>
          </p:nvPr>
        </p:nvGraphicFramePr>
        <p:xfrm>
          <a:off x="514349" y="1464625"/>
          <a:ext cx="6557963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9105E17D-9316-4D41-A813-E5BB6EEC86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7670100"/>
              </p:ext>
            </p:extLst>
          </p:nvPr>
        </p:nvGraphicFramePr>
        <p:xfrm>
          <a:off x="7396163" y="3717758"/>
          <a:ext cx="4281488" cy="3114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14180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085B3-A6BA-4F2F-ABEA-9FEF060BB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>
                <a:latin typeface="Century Gothic" panose="020B0502020202020204" pitchFamily="34" charset="0"/>
              </a:rPr>
              <a:t>Cuentas de Acceso a Internet </a:t>
            </a:r>
            <a:br>
              <a:rPr lang="es-ES" sz="4000" dirty="0">
                <a:latin typeface="Century Gothic" panose="020B0502020202020204" pitchFamily="34" charset="0"/>
              </a:rPr>
            </a:br>
            <a:r>
              <a:rPr lang="es-DO" sz="4000" dirty="0">
                <a:latin typeface="Century Gothic" panose="020B0502020202020204" pitchFamily="34" charset="0"/>
              </a:rPr>
              <a:t>Abril</a:t>
            </a:r>
            <a:r>
              <a:rPr lang="en-US" sz="4000" dirty="0">
                <a:latin typeface="Century Gothic" panose="020B0502020202020204" pitchFamily="34" charset="0"/>
              </a:rPr>
              <a:t> 2020</a:t>
            </a:r>
            <a:endParaRPr lang="en-US" sz="40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CB2B1E6-6E47-44AF-88AA-F4CC311E6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2457893"/>
              </p:ext>
            </p:extLst>
          </p:nvPr>
        </p:nvGraphicFramePr>
        <p:xfrm>
          <a:off x="838200" y="186848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75C23F4-0CDD-4D8B-98A8-C52C2D34B860}"/>
              </a:ext>
            </a:extLst>
          </p:cNvPr>
          <p:cNvSpPr txBox="1"/>
          <p:nvPr/>
        </p:nvSpPr>
        <p:spPr>
          <a:xfrm>
            <a:off x="838200" y="6228522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1000" dirty="0"/>
              <a:t>Fuente INDICADORES ESTADÍSTICOS MENSUALES –ABRIL 2020 publicados por el Instituto Dominicano de las Telecomunicaciones (INDOTEL), detalle de número de cuentas en los Anexos</a:t>
            </a:r>
          </a:p>
        </p:txBody>
      </p:sp>
    </p:spTree>
    <p:extLst>
      <p:ext uri="{BB962C8B-B14F-4D97-AF65-F5344CB8AC3E}">
        <p14:creationId xmlns:p14="http://schemas.microsoft.com/office/powerpoint/2010/main" val="190248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085B3-A6BA-4F2F-ABEA-9FEF060BB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DO" sz="4000" dirty="0">
                <a:latin typeface="Century Gothic" panose="020B0502020202020204" pitchFamily="34" charset="0"/>
              </a:rPr>
              <a:t>Suscriptores Servicio TV Restringida </a:t>
            </a:r>
            <a:br>
              <a:rPr lang="es-DO" sz="4000" dirty="0">
                <a:latin typeface="Century Gothic" panose="020B0502020202020204" pitchFamily="34" charset="0"/>
              </a:rPr>
            </a:br>
            <a:r>
              <a:rPr lang="es-DO" sz="4000" dirty="0">
                <a:latin typeface="Century Gothic" panose="020B0502020202020204" pitchFamily="34" charset="0"/>
              </a:rPr>
              <a:t>Abril 2020</a:t>
            </a:r>
            <a:endParaRPr lang="es-DO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5C23F4-0CDD-4D8B-98A8-C52C2D34B860}"/>
              </a:ext>
            </a:extLst>
          </p:cNvPr>
          <p:cNvSpPr txBox="1"/>
          <p:nvPr/>
        </p:nvSpPr>
        <p:spPr>
          <a:xfrm>
            <a:off x="838200" y="6228522"/>
            <a:ext cx="5575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1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Fuente INDICADORES ESTADÍSTICOS MENSUALES – ABRIL 2020 publicados por el Instituto Dominicano de las Telecomunicaciones (INDOTEL), detalle de número de suscriptores en los Anexos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359E6ED6-61AF-4B22-B7CA-3F64951154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7445996"/>
              </p:ext>
            </p:extLst>
          </p:nvPr>
        </p:nvGraphicFramePr>
        <p:xfrm>
          <a:off x="838200" y="1564105"/>
          <a:ext cx="10515600" cy="4612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1801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69B7A-8478-43F8-A683-CC1797C9A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706"/>
            <a:ext cx="5634037" cy="840823"/>
          </a:xfrm>
        </p:spPr>
        <p:txBody>
          <a:bodyPr>
            <a:normAutofit/>
          </a:bodyPr>
          <a:lstStyle/>
          <a:p>
            <a:r>
              <a:rPr lang="es-DO" sz="4000" dirty="0">
                <a:latin typeface="Century Gothic" panose="020B0502020202020204" pitchFamily="34" charset="0"/>
              </a:rPr>
              <a:t>Análisis Estadístico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94A7E-BE0D-41B1-A5E7-848DBE576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5948"/>
            <a:ext cx="10515600" cy="49710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/>
              <a:t> </a:t>
            </a:r>
            <a:endParaRPr lang="en-US" dirty="0"/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CDAD7DDA-9F51-464B-B924-4D3797598C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3572122"/>
              </p:ext>
            </p:extLst>
          </p:nvPr>
        </p:nvGraphicFramePr>
        <p:xfrm>
          <a:off x="7023101" y="565114"/>
          <a:ext cx="4444999" cy="3094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6A1257B4-728F-4AE9-8747-FEC45E9C71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8007372"/>
              </p:ext>
            </p:extLst>
          </p:nvPr>
        </p:nvGraphicFramePr>
        <p:xfrm>
          <a:off x="723900" y="1455462"/>
          <a:ext cx="5538787" cy="4471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605C17FD-7283-4A72-A087-9ECFBDE6CE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2942852"/>
              </p:ext>
            </p:extLst>
          </p:nvPr>
        </p:nvGraphicFramePr>
        <p:xfrm>
          <a:off x="6908800" y="3742567"/>
          <a:ext cx="4444999" cy="2920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70183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69B7A-8478-43F8-A683-CC1797C9A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706"/>
            <a:ext cx="5634037" cy="840823"/>
          </a:xfrm>
        </p:spPr>
        <p:txBody>
          <a:bodyPr>
            <a:normAutofit/>
          </a:bodyPr>
          <a:lstStyle/>
          <a:p>
            <a:r>
              <a:rPr lang="en-US" sz="4000" dirty="0" err="1">
                <a:latin typeface="Century Gothic" panose="020B0502020202020204" pitchFamily="34" charset="0"/>
              </a:rPr>
              <a:t>Análisis</a:t>
            </a:r>
            <a:r>
              <a:rPr lang="en-US" sz="4000" dirty="0">
                <a:latin typeface="Century Gothic" panose="020B0502020202020204" pitchFamily="34" charset="0"/>
              </a:rPr>
              <a:t> </a:t>
            </a:r>
            <a:r>
              <a:rPr lang="en-US" sz="4000" dirty="0" err="1">
                <a:latin typeface="Century Gothic" panose="020B0502020202020204" pitchFamily="34" charset="0"/>
              </a:rPr>
              <a:t>Estadístico</a:t>
            </a:r>
            <a:endParaRPr lang="en-US" sz="40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94A7E-BE0D-41B1-A5E7-848DBE576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5948"/>
            <a:ext cx="10515600" cy="49710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/>
              <a:t> </a:t>
            </a:r>
            <a:endParaRPr lang="en-US" dirty="0"/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6A1257B4-728F-4AE9-8747-FEC45E9C71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6292467"/>
              </p:ext>
            </p:extLst>
          </p:nvPr>
        </p:nvGraphicFramePr>
        <p:xfrm>
          <a:off x="414338" y="1414464"/>
          <a:ext cx="5538787" cy="4471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605C17FD-7283-4A72-A087-9ECFBDE6CE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5455807"/>
              </p:ext>
            </p:extLst>
          </p:nvPr>
        </p:nvGraphicFramePr>
        <p:xfrm>
          <a:off x="6376986" y="1414464"/>
          <a:ext cx="5538787" cy="4471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40998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ACE20-3347-4A77-B56D-24C5AFD75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49" y="128588"/>
            <a:ext cx="10515600" cy="657225"/>
          </a:xfrm>
        </p:spPr>
        <p:txBody>
          <a:bodyPr>
            <a:normAutofit/>
          </a:bodyPr>
          <a:lstStyle/>
          <a:p>
            <a:r>
              <a:rPr lang="es-DO" sz="3600" dirty="0">
                <a:latin typeface="Century Gothic" panose="020B0502020202020204" pitchFamily="34" charset="0"/>
              </a:rPr>
              <a:t>Anexos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BD14D-0E4F-42D9-8CEE-21D40429F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49" y="786527"/>
            <a:ext cx="10515600" cy="4779327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s-DO" sz="1600" b="1" dirty="0">
                <a:latin typeface="Century Gothic" panose="020B0502020202020204" pitchFamily="34" charset="0"/>
              </a:rPr>
              <a:t>Detalle Líneas Móviles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entury Gothic" panose="020B0502020202020204" pitchFamily="34" charset="0"/>
              </a:rPr>
              <a:t>2</a:t>
            </a:r>
            <a:r>
              <a:rPr lang="en-US" sz="1800" b="1" dirty="0">
                <a:latin typeface="Century Gothic" panose="020B0502020202020204" pitchFamily="34" charset="0"/>
              </a:rPr>
              <a:t>. </a:t>
            </a:r>
            <a:r>
              <a:rPr lang="es-DO" sz="1600" b="1" dirty="0">
                <a:latin typeface="Century Gothic" panose="020B0502020202020204" pitchFamily="34" charset="0"/>
              </a:rPr>
              <a:t>Detalle Líneas Fijas</a:t>
            </a:r>
            <a:endParaRPr lang="es-DO" sz="1600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29C89F0-BC69-43EB-A319-3CF3B8F2E7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937570"/>
              </p:ext>
            </p:extLst>
          </p:nvPr>
        </p:nvGraphicFramePr>
        <p:xfrm>
          <a:off x="1231895" y="1122366"/>
          <a:ext cx="8383588" cy="1436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97">
                  <a:extLst>
                    <a:ext uri="{9D8B030D-6E8A-4147-A177-3AD203B41FA5}">
                      <a16:colId xmlns:a16="http://schemas.microsoft.com/office/drawing/2014/main" val="1150023039"/>
                    </a:ext>
                  </a:extLst>
                </a:gridCol>
                <a:gridCol w="2095897">
                  <a:extLst>
                    <a:ext uri="{9D8B030D-6E8A-4147-A177-3AD203B41FA5}">
                      <a16:colId xmlns:a16="http://schemas.microsoft.com/office/drawing/2014/main" val="777124121"/>
                    </a:ext>
                  </a:extLst>
                </a:gridCol>
                <a:gridCol w="2095897">
                  <a:extLst>
                    <a:ext uri="{9D8B030D-6E8A-4147-A177-3AD203B41FA5}">
                      <a16:colId xmlns:a16="http://schemas.microsoft.com/office/drawing/2014/main" val="2138045187"/>
                    </a:ext>
                  </a:extLst>
                </a:gridCol>
                <a:gridCol w="2095897">
                  <a:extLst>
                    <a:ext uri="{9D8B030D-6E8A-4147-A177-3AD203B41FA5}">
                      <a16:colId xmlns:a16="http://schemas.microsoft.com/office/drawing/2014/main" val="4192817123"/>
                    </a:ext>
                  </a:extLst>
                </a:gridCol>
              </a:tblGrid>
              <a:tr h="287353">
                <a:tc>
                  <a:txBody>
                    <a:bodyPr/>
                    <a:lstStyle/>
                    <a:p>
                      <a:pPr algn="ct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Líneas Móviles Pre-Pago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Líneas Móviles Post-Pago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Total Líneas Móviles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450989"/>
                  </a:ext>
                </a:extLst>
              </a:tr>
              <a:tr h="287353">
                <a:tc>
                  <a:txBody>
                    <a:bodyPr/>
                    <a:lstStyle/>
                    <a:p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Claro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3,905,667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1,349,545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5,255,212 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896120"/>
                  </a:ext>
                </a:extLst>
              </a:tr>
              <a:tr h="287353">
                <a:tc>
                  <a:txBody>
                    <a:bodyPr/>
                    <a:lstStyle/>
                    <a:p>
                      <a:r>
                        <a:rPr lang="es-DO" sz="1100" noProof="0" dirty="0">
                          <a:latin typeface="Century Gothic" panose="020B0502020202020204" pitchFamily="34" charset="0"/>
                        </a:rPr>
                        <a:t>Altice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2,053,185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951,111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3,004,296 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25812086"/>
                  </a:ext>
                </a:extLst>
              </a:tr>
              <a:tr h="287353">
                <a:tc>
                  <a:txBody>
                    <a:bodyPr/>
                    <a:lstStyle/>
                    <a:p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Viva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473,614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30,006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503,620 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73773319"/>
                  </a:ext>
                </a:extLst>
              </a:tr>
              <a:tr h="287353">
                <a:tc>
                  <a:txBody>
                    <a:bodyPr/>
                    <a:lstStyle/>
                    <a:p>
                      <a:r>
                        <a:rPr lang="es-DO" sz="1100" b="1" noProof="0" dirty="0">
                          <a:latin typeface="Century Gothic" panose="020B0502020202020204" pitchFamily="34" charset="0"/>
                        </a:rPr>
                        <a:t>TOTAL SECTOR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6,432,466</a:t>
                      </a:r>
                    </a:p>
                  </a:txBody>
                  <a:tcPr marL="0" marR="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2,330,662</a:t>
                      </a:r>
                    </a:p>
                  </a:txBody>
                  <a:tcPr marL="0" marR="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             8,763,128 </a:t>
                      </a:r>
                    </a:p>
                  </a:txBody>
                  <a:tcPr marL="0" marR="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769694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E41863AF-61D2-4BA1-821F-E6FF85796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57834"/>
              </p:ext>
            </p:extLst>
          </p:nvPr>
        </p:nvGraphicFramePr>
        <p:xfrm>
          <a:off x="1231897" y="2852107"/>
          <a:ext cx="8383586" cy="4092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522">
                  <a:extLst>
                    <a:ext uri="{9D8B030D-6E8A-4147-A177-3AD203B41FA5}">
                      <a16:colId xmlns:a16="http://schemas.microsoft.com/office/drawing/2014/main" val="1150023039"/>
                    </a:ext>
                  </a:extLst>
                </a:gridCol>
                <a:gridCol w="2103688">
                  <a:extLst>
                    <a:ext uri="{9D8B030D-6E8A-4147-A177-3AD203B41FA5}">
                      <a16:colId xmlns:a16="http://schemas.microsoft.com/office/drawing/2014/main" val="4192817123"/>
                    </a:ext>
                  </a:extLst>
                </a:gridCol>
                <a:gridCol w="2103688">
                  <a:extLst>
                    <a:ext uri="{9D8B030D-6E8A-4147-A177-3AD203B41FA5}">
                      <a16:colId xmlns:a16="http://schemas.microsoft.com/office/drawing/2014/main" val="733234553"/>
                    </a:ext>
                  </a:extLst>
                </a:gridCol>
                <a:gridCol w="2103688">
                  <a:extLst>
                    <a:ext uri="{9D8B030D-6E8A-4147-A177-3AD203B41FA5}">
                      <a16:colId xmlns:a16="http://schemas.microsoft.com/office/drawing/2014/main" val="896154012"/>
                    </a:ext>
                  </a:extLst>
                </a:gridCol>
              </a:tblGrid>
              <a:tr h="276141">
                <a:tc>
                  <a:txBody>
                    <a:bodyPr/>
                    <a:lstStyle/>
                    <a:p>
                      <a:pPr algn="ctr"/>
                      <a:r>
                        <a:rPr lang="es-DO" sz="1100" noProof="0" dirty="0">
                          <a:latin typeface="Century Gothic" panose="020B0502020202020204" pitchFamily="34" charset="0"/>
                        </a:rPr>
                        <a:t>Prestadora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Líneas Fijas Locales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100" noProof="0" dirty="0">
                          <a:latin typeface="Century Gothic" panose="020B0502020202020204" pitchFamily="34" charset="0"/>
                        </a:rPr>
                        <a:t>Líneas 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1100" noProof="0">
                          <a:latin typeface="Century Gothic" panose="020B0502020202020204" pitchFamily="34" charset="0"/>
                        </a:rPr>
                        <a:t>Total de Líneas Fijas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450989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algn="l"/>
                      <a:r>
                        <a:rPr lang="es-DO" sz="11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Claro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613,120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224,401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837,521 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896120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algn="l"/>
                      <a:r>
                        <a:rPr lang="es-DO" sz="11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Altice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79,776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201,470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281,246  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25812086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algn="l"/>
                      <a:r>
                        <a:rPr lang="es-DO" sz="1100" noProof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Viva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45,417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DO" sz="1100" b="0" noProof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45,417 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73773319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algn="l" fontAlgn="b"/>
                      <a:r>
                        <a:rPr lang="es-DO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WindTelecom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1,916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12,616</a:t>
                      </a:r>
                      <a:endParaRPr lang="es-DO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14,532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06848280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Columbus Networks Dominicana 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DO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1,063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 algn="r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1,063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val="3420211691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Mundo1 Telecom  </a:t>
                      </a:r>
                      <a:endParaRPr lang="es-DO" sz="1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DO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378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 algn="r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378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val="451050047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BMAX Santo Domingo  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DO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 algn="r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val="567987856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 Cana</a:t>
                      </a:r>
                      <a:endParaRPr lang="es-DO" sz="1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282</a:t>
                      </a:r>
                      <a:endParaRPr lang="es-DO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282</a:t>
                      </a:r>
                      <a:endParaRPr lang="es-DO" sz="1100" b="0" i="0" u="none" strike="noStrike" noProof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7272826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marL="0" marR="0" algn="l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Onemax</a:t>
                      </a:r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S.A.  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 algn="r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DO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 algn="r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 algn="r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val="2643509301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marL="0" marR="0" algn="l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Advanced </a:t>
                      </a:r>
                      <a:r>
                        <a:rPr lang="en-US" sz="11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Voip</a:t>
                      </a:r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Telecom S.A.  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 algn="r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DO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 algn="r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 algn="r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val="3412278212"/>
                  </a:ext>
                </a:extLst>
              </a:tr>
              <a:tr h="305395">
                <a:tc>
                  <a:txBody>
                    <a:bodyPr/>
                    <a:lstStyle/>
                    <a:p>
                      <a:pPr marL="0" marR="0" algn="l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DR-</a:t>
                      </a:r>
                      <a:r>
                        <a:rPr lang="es-DO" sz="11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Prontotel</a:t>
                      </a:r>
                      <a:r>
                        <a:rPr lang="es-DO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 algn="r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DO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 algn="r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 algn="r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DO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9525" marB="0" anchor="b"/>
                </a:tc>
                <a:extLst>
                  <a:ext uri="{0D108BD9-81ED-4DB2-BD59-A6C34878D82A}">
                    <a16:rowId xmlns:a16="http://schemas.microsoft.com/office/drawing/2014/main" val="506824576"/>
                  </a:ext>
                </a:extLst>
              </a:tr>
              <a:tr h="35485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TOTAL SECTOR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740,511</a:t>
                      </a:r>
                    </a:p>
                  </a:txBody>
                  <a:tcPr marL="0" marR="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440,337</a:t>
                      </a:r>
                    </a:p>
                  </a:txBody>
                  <a:tcPr marL="0" marR="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DO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             1,180,848 </a:t>
                      </a:r>
                    </a:p>
                  </a:txBody>
                  <a:tcPr marL="0" marR="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008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052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1379</Words>
  <Application>Microsoft Office PowerPoint</Application>
  <PresentationFormat>Widescreen</PresentationFormat>
  <Paragraphs>430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Office Theme</vt:lpstr>
      <vt:lpstr>Indicadores Telecomunicaciones ABRIL 2020</vt:lpstr>
      <vt:lpstr>Líneas Telefonía Abril 2020</vt:lpstr>
      <vt:lpstr>Líneas Móviles Abril 2020</vt:lpstr>
      <vt:lpstr>Líneas Fijas Abril 2020</vt:lpstr>
      <vt:lpstr>Cuentas de Acceso a Internet  Abril 2020</vt:lpstr>
      <vt:lpstr>Suscriptores Servicio TV Restringida  Abril 2020</vt:lpstr>
      <vt:lpstr>Análisis Estadístico</vt:lpstr>
      <vt:lpstr>Análisis Estadístico</vt:lpstr>
      <vt:lpstr>Anexos</vt:lpstr>
      <vt:lpstr>3. Detalle de Cuentas de Acceso a Internet Abril 2020</vt:lpstr>
      <vt:lpstr> </vt:lpstr>
      <vt:lpstr>4. Suscriptores Servicio TV Restringida Abril 2020</vt:lpstr>
      <vt:lpstr>4. Suscriptores Servicio TV Restringida Abril 2020</vt:lpstr>
      <vt:lpstr>4. Suscriptores Servicio TV Restringida Abril 2020</vt:lpstr>
      <vt:lpstr>5. Detalle Análisis Estadístico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Estadisticas</dc:title>
  <dc:creator>claudia garcia</dc:creator>
  <cp:lastModifiedBy>claudia garcia</cp:lastModifiedBy>
  <cp:revision>65</cp:revision>
  <dcterms:created xsi:type="dcterms:W3CDTF">2020-05-18T22:29:31Z</dcterms:created>
  <dcterms:modified xsi:type="dcterms:W3CDTF">2020-07-21T23:36:16Z</dcterms:modified>
</cp:coreProperties>
</file>