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9" r:id="rId6"/>
    <p:sldId id="270" r:id="rId7"/>
    <p:sldId id="272" r:id="rId8"/>
    <p:sldId id="273" r:id="rId9"/>
    <p:sldId id="268" r:id="rId10"/>
    <p:sldId id="259" r:id="rId11"/>
    <p:sldId id="267" r:id="rId12"/>
    <p:sldId id="266" r:id="rId13"/>
    <p:sldId id="261" r:id="rId14"/>
    <p:sldId id="264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285024154589372E-2"/>
          <c:y val="0.15786937259298178"/>
          <c:w val="0.97342995169082125"/>
          <c:h val="0.756135928764899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576-472E-9880-9FD3782DC9B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576-472E-9880-9FD3782DC9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DO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Líneas Móviles</c:v>
                </c:pt>
                <c:pt idx="1">
                  <c:v>Líneas Fijas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8955303</c:v>
                </c:pt>
                <c:pt idx="1">
                  <c:v>1191912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26-4103-A934-05F511E8F67A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Móviles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9012192</c:v>
                </c:pt>
                <c:pt idx="1">
                  <c:v>6652254</c:v>
                </c:pt>
                <c:pt idx="2">
                  <c:v>2359938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7-4B7B-A5DE-A426C250E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8955303</c:v>
                </c:pt>
                <c:pt idx="1">
                  <c:v>6594941</c:v>
                </c:pt>
                <c:pt idx="2">
                  <c:v>2360362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97-4B7B-A5DE-A426C250E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Marzo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8996462</c:v>
                </c:pt>
                <c:pt idx="1">
                  <c:v>6779827</c:v>
                </c:pt>
                <c:pt idx="2">
                  <c:v>2216635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97-4B7B-A5DE-A426C250E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Telefonía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10210742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D-4005-98C8-75CF2E278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10147215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D-4005-98C8-75CF2E278B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Marzo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10266807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D-4005-98C8-75CF2E278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Fijas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1198550</c:v>
                </c:pt>
                <c:pt idx="1">
                  <c:v>763885</c:v>
                </c:pt>
                <c:pt idx="2">
                  <c:v>434665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9-402A-ABBE-ED1AD02F4C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1191912</c:v>
                </c:pt>
                <c:pt idx="1">
                  <c:v>754051</c:v>
                </c:pt>
                <c:pt idx="2">
                  <c:v>437861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9-402A-ABBE-ED1AD02F4C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Marzo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1270345</c:v>
                </c:pt>
                <c:pt idx="1">
                  <c:v>881208</c:v>
                </c:pt>
                <c:pt idx="2">
                  <c:v>389137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9-402A-ABBE-ED1AD02F4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latin typeface="Century Gothic" panose="020B0502020202020204" pitchFamily="34" charset="0"/>
              </a:rPr>
              <a:t>Cuentas</a:t>
            </a:r>
            <a:r>
              <a:rPr lang="en-US" sz="1800" b="1" dirty="0">
                <a:latin typeface="Century Gothic" panose="020B0502020202020204" pitchFamily="34" charset="0"/>
              </a:rPr>
              <a:t> </a:t>
            </a:r>
            <a:r>
              <a:rPr lang="en-US" sz="1800" b="1" dirty="0" err="1">
                <a:latin typeface="Century Gothic" panose="020B0502020202020204" pitchFamily="34" charset="0"/>
              </a:rPr>
              <a:t>Acceso</a:t>
            </a:r>
            <a:r>
              <a:rPr lang="en-US" sz="1800" b="1" dirty="0">
                <a:latin typeface="Century Gothic" panose="020B0502020202020204" pitchFamily="34" charset="0"/>
              </a:rPr>
              <a:t> a Internet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8234324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D-4005-98C8-75CF2E278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8202485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D-4005-98C8-75CF2E278B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Marzo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7647470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D-4005-98C8-75CF2E278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latin typeface="Century Gothic" panose="020B0502020202020204" pitchFamily="34" charset="0"/>
              </a:rPr>
              <a:t>Suscriptores</a:t>
            </a:r>
            <a:r>
              <a:rPr lang="en-US" sz="1800" b="1" baseline="0" dirty="0">
                <a:latin typeface="Century Gothic" panose="020B0502020202020204" pitchFamily="34" charset="0"/>
              </a:rPr>
              <a:t> TV </a:t>
            </a:r>
            <a:r>
              <a:rPr lang="en-US" sz="1800" b="1" baseline="0" dirty="0" err="1">
                <a:latin typeface="Century Gothic" panose="020B0502020202020204" pitchFamily="34" charset="0"/>
              </a:rPr>
              <a:t>Restringida</a:t>
            </a:r>
            <a:endParaRPr lang="en-US" sz="1800" b="1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799883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9-402A-ABBE-ED1AD02F4C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796310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9-402A-ABBE-ED1AD02F4C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Marzo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802679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9-402A-ABBE-ED1AD02F4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Móviles Marzo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Moviles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CD-4AAF-AB9A-B7F75B9BAEA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42-432A-952C-C3691BF1C537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742-432A-952C-C3691BF1C5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CD-4AAF-AB9A-B7F75B9BAEA1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_(* #,##0_);_(* \(#,##0\);_(* &quot;-&quot;??_);_(@_)">
                  <c:v>5398429</c:v>
                </c:pt>
                <c:pt idx="1">
                  <c:v>3025044</c:v>
                </c:pt>
                <c:pt idx="2">
                  <c:v>531830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2-432A-952C-C3691BF1C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02656096"/>
        <c:axId val="705037696"/>
      </c:barChart>
      <c:catAx>
        <c:axId val="70265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5037696"/>
        <c:crosses val="autoZero"/>
        <c:auto val="1"/>
        <c:lblAlgn val="ctr"/>
        <c:lblOffset val="100"/>
        <c:noMultiLvlLbl val="0"/>
      </c:catAx>
      <c:valAx>
        <c:axId val="70503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265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</a:t>
            </a:r>
            <a:r>
              <a:rPr lang="es-DO" baseline="0" noProof="0" dirty="0">
                <a:latin typeface="Century Gothic" panose="020B0502020202020204" pitchFamily="34" charset="0"/>
              </a:rPr>
              <a:t> Post pago </a:t>
            </a:r>
            <a:r>
              <a:rPr lang="en-US" baseline="0" dirty="0">
                <a:latin typeface="Century Gothic" panose="020B0502020202020204" pitchFamily="34" charset="0"/>
              </a:rPr>
              <a:t>3/2020</a:t>
            </a:r>
            <a:endParaRPr lang="en-US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5120689655172412"/>
          <c:y val="7.6899265233141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Post pago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0B-4FC3-ADD2-21C79BDA27BB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10B-4FC3-ADD2-21C79BDA27BB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0B-4FC3-ADD2-21C79BDA27B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63-49BD-8791-B269B0B2F080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1367579</c:v>
                </c:pt>
                <c:pt idx="1">
                  <c:v>962044</c:v>
                </c:pt>
                <c:pt idx="2">
                  <c:v>30739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B-4FC3-ADD2-21C79BDA2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92576"/>
        <c:axId val="705038112"/>
      </c:barChart>
      <c:catAx>
        <c:axId val="80109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5038112"/>
        <c:crosses val="autoZero"/>
        <c:auto val="1"/>
        <c:lblAlgn val="ctr"/>
        <c:lblOffset val="100"/>
        <c:noMultiLvlLbl val="0"/>
      </c:catAx>
      <c:valAx>
        <c:axId val="70503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</a:t>
            </a:r>
            <a:r>
              <a:rPr lang="es-DO" baseline="0" noProof="0" dirty="0">
                <a:latin typeface="Century Gothic" panose="020B0502020202020204" pitchFamily="34" charset="0"/>
              </a:rPr>
              <a:t> Pre pago </a:t>
            </a:r>
            <a:r>
              <a:rPr lang="en-US" baseline="0" dirty="0">
                <a:latin typeface="Century Gothic" panose="020B0502020202020204" pitchFamily="34" charset="0"/>
              </a:rPr>
              <a:t>3/2020</a:t>
            </a:r>
            <a:endParaRPr lang="en-US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5120689655172412"/>
          <c:y val="7.6899265233141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Prepago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43-45D6-8632-1C201213CFB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43-45D6-8632-1C201213CFB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43-45D6-8632-1C201213CFB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43-45D6-8632-1C201213CFB6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4030850</c:v>
                </c:pt>
                <c:pt idx="1">
                  <c:v>2063000</c:v>
                </c:pt>
                <c:pt idx="2">
                  <c:v>501091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43-45D6-8632-1C201213C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4111632"/>
        <c:axId val="704926608"/>
      </c:barChart>
      <c:catAx>
        <c:axId val="80411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26608"/>
        <c:crosses val="autoZero"/>
        <c:auto val="1"/>
        <c:lblAlgn val="ctr"/>
        <c:lblOffset val="100"/>
        <c:noMultiLvlLbl val="0"/>
      </c:catAx>
      <c:valAx>
        <c:axId val="70492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411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Fijas </a:t>
            </a:r>
            <a:r>
              <a:rPr lang="en-US" sz="1862" b="0" i="0" u="none" strike="noStrike" baseline="0" dirty="0">
                <a:effectLst/>
                <a:latin typeface="Century Gothic" panose="020B0502020202020204" pitchFamily="34" charset="0"/>
              </a:rPr>
              <a:t>3/2020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Fijas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69-4C04-8FBC-677886D7CCA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42-432A-952C-C3691BF1C537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742-432A-952C-C3691BF1C5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69-4C04-8FBC-677886D7CCA1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69-4C04-8FBC-677886D7CCA1}"/>
              </c:ext>
            </c:extLst>
          </c:dPt>
          <c:cat>
            <c:strRef>
              <c:f>Sheet1!$A$2:$A$6</c:f>
              <c:strCache>
                <c:ptCount val="5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  <c:pt idx="3">
                  <c:v>WindTelecom</c:v>
                </c:pt>
                <c:pt idx="4">
                  <c:v>Cap Cana Tel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 formatCode="_(* #,##0_);_(* \(#,##0\);_(* &quot;-&quot;??_);_(@_)">
                  <c:v>624075</c:v>
                </c:pt>
                <c:pt idx="1">
                  <c:v>79693</c:v>
                </c:pt>
                <c:pt idx="2">
                  <c:v>47681</c:v>
                </c:pt>
                <c:pt idx="3">
                  <c:v>1914</c:v>
                </c:pt>
                <c:pt idx="4" formatCode="General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2-432A-952C-C3691BF1C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Fijas Marzo</a:t>
            </a:r>
            <a:r>
              <a:rPr lang="es-DO" baseline="0" noProof="0" dirty="0">
                <a:latin typeface="Century Gothic" panose="020B0502020202020204" pitchFamily="34" charset="0"/>
              </a:rPr>
              <a:t> </a:t>
            </a:r>
            <a:r>
              <a:rPr lang="en-US" baseline="0" dirty="0">
                <a:latin typeface="Century Gothic" panose="020B0502020202020204" pitchFamily="34" charset="0"/>
              </a:rPr>
              <a:t>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Fijas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1F-4184-815A-AF783A30AAA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1F-4184-815A-AF783A30AAA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1F-4184-815A-AF783A30AAA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C1F-4184-815A-AF783A30AAA6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C1F-4184-815A-AF783A30AAA6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C1F-4184-815A-AF783A30AAA6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C1F-4184-815A-AF783A30AAA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C1F-4184-815A-AF783A30AAA6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C1F-4184-815A-AF783A30AAA6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C1F-4184-815A-AF783A30AAA6}"/>
              </c:ext>
            </c:extLst>
          </c:dPt>
          <c:cat>
            <c:strRef>
              <c:f>Sheet1!$A$2:$A$11</c:f>
              <c:strCache>
                <c:ptCount val="10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  <c:pt idx="3">
                  <c:v>WindTelecom</c:v>
                </c:pt>
                <c:pt idx="4">
                  <c:v>Mundo Telecom</c:v>
                </c:pt>
                <c:pt idx="5">
                  <c:v>Allard Industries</c:v>
                </c:pt>
                <c:pt idx="6">
                  <c:v>Cap Cana Tel</c:v>
                </c:pt>
                <c:pt idx="7">
                  <c:v>Onemax</c:v>
                </c:pt>
                <c:pt idx="8">
                  <c:v>Advanced Voip Telecom</c:v>
                </c:pt>
                <c:pt idx="9">
                  <c:v>DR Prontotel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 formatCode="_(* #,##0_);_(* \(#,##0\);_(* &quot;-&quot;??_);_(@_)">
                  <c:v>847184</c:v>
                </c:pt>
                <c:pt idx="1">
                  <c:v>281529</c:v>
                </c:pt>
                <c:pt idx="2">
                  <c:v>47681</c:v>
                </c:pt>
                <c:pt idx="3">
                  <c:v>14422</c:v>
                </c:pt>
                <c:pt idx="4" formatCode="General">
                  <c:v>390</c:v>
                </c:pt>
                <c:pt idx="5" formatCode="General">
                  <c:v>309</c:v>
                </c:pt>
                <c:pt idx="6" formatCode="General">
                  <c:v>298</c:v>
                </c:pt>
                <c:pt idx="7" formatCode="General">
                  <c:v>67</c:v>
                </c:pt>
                <c:pt idx="8" formatCode="General">
                  <c:v>22</c:v>
                </c:pt>
                <c:pt idx="9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C1F-4184-815A-AF783A30A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</a:t>
            </a:r>
            <a:r>
              <a:rPr lang="en-US" dirty="0">
                <a:latin typeface="Century Gothic" panose="020B0502020202020204" pitchFamily="34" charset="0"/>
              </a:rPr>
              <a:t>IP </a:t>
            </a:r>
            <a:r>
              <a:rPr lang="en-US" sz="1862" b="0" i="0" u="none" strike="noStrike" baseline="0" dirty="0">
                <a:effectLst/>
                <a:latin typeface="Century Gothic" panose="020B0502020202020204" pitchFamily="34" charset="0"/>
              </a:rPr>
              <a:t>3/2020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IP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0C-46C3-BD77-BDF5A7FC287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0C-46C3-BD77-BDF5A7FC28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0C-46C3-BD77-BDF5A7FC2872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0C-46C3-BD77-BDF5A7FC287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00C-46C3-BD77-BDF5A7FC287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00C-46C3-BD77-BDF5A7FC2872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00C-46C3-BD77-BDF5A7FC2872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00C-46C3-BD77-BDF5A7FC2872}"/>
              </c:ext>
            </c:extLst>
          </c:dPt>
          <c:cat>
            <c:strRef>
              <c:f>Sheet1!$A$2:$A$9</c:f>
              <c:strCache>
                <c:ptCount val="8"/>
                <c:pt idx="0">
                  <c:v>Claro</c:v>
                </c:pt>
                <c:pt idx="1">
                  <c:v>Altice</c:v>
                </c:pt>
                <c:pt idx="2">
                  <c:v>WindTelecom</c:v>
                </c:pt>
                <c:pt idx="3">
                  <c:v>Mundo Telecom</c:v>
                </c:pt>
                <c:pt idx="4">
                  <c:v>Allard Ind</c:v>
                </c:pt>
                <c:pt idx="5">
                  <c:v>Onemax</c:v>
                </c:pt>
                <c:pt idx="6">
                  <c:v>Advanced Voip</c:v>
                </c:pt>
                <c:pt idx="7">
                  <c:v>DR Prontotel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 formatCode="_(* #,##0_);_(* \(#,##0\);_(* &quot;-&quot;??_);_(@_)">
                  <c:v>223103</c:v>
                </c:pt>
                <c:pt idx="1">
                  <c:v>201836</c:v>
                </c:pt>
                <c:pt idx="2">
                  <c:v>12508</c:v>
                </c:pt>
                <c:pt idx="3" formatCode="General">
                  <c:v>390</c:v>
                </c:pt>
                <c:pt idx="4" formatCode="General">
                  <c:v>309</c:v>
                </c:pt>
                <c:pt idx="5" formatCode="General">
                  <c:v>67</c:v>
                </c:pt>
                <c:pt idx="6" formatCode="General">
                  <c:v>22</c:v>
                </c:pt>
                <c:pt idx="7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00C-46C3-BD77-BDF5A7FC2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62" b="0" i="0" u="none" strike="noStrike" baseline="0" dirty="0">
                <a:effectLst/>
                <a:latin typeface="Century Gothic" panose="020B0502020202020204" pitchFamily="34" charset="0"/>
              </a:rPr>
              <a:t>Cuentas de Acceso a Internet Marzo 2020 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FE-493E-9B40-1A6183D5D682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1FE-493E-9B40-1A6183D5D68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FE-493E-9B40-1A6183D5D682}"/>
              </c:ext>
            </c:extLst>
          </c:dPt>
          <c:cat>
            <c:strRef>
              <c:f>Sheet1!$A$2:$A$5</c:f>
              <c:strCache>
                <c:ptCount val="4"/>
                <c:pt idx="0">
                  <c:v>CLARO    </c:v>
                </c:pt>
                <c:pt idx="1">
                  <c:v>ALTICE DOMINICANA  </c:v>
                </c:pt>
                <c:pt idx="2">
                  <c:v> TRILOGY DOMINICANA (VIVA)   </c:v>
                </c:pt>
                <c:pt idx="3">
                  <c:v>WIND TELECOM   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4663481</c:v>
                </c:pt>
                <c:pt idx="1">
                  <c:v>3040294</c:v>
                </c:pt>
                <c:pt idx="2">
                  <c:v>393405</c:v>
                </c:pt>
                <c:pt idx="3">
                  <c:v>39921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FE-493E-9B40-1A6183D5D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9191855"/>
        <c:axId val="940280303"/>
      </c:barChart>
      <c:catAx>
        <c:axId val="101919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940280303"/>
        <c:crossesAt val="5000"/>
        <c:auto val="1"/>
        <c:lblAlgn val="ctr"/>
        <c:lblOffset val="100"/>
        <c:noMultiLvlLbl val="0"/>
      </c:catAx>
      <c:valAx>
        <c:axId val="94028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019191855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Suscriptores</a:t>
            </a:r>
            <a:r>
              <a:rPr lang="es-DO" baseline="0" noProof="0" dirty="0">
                <a:latin typeface="Century Gothic" panose="020B0502020202020204" pitchFamily="34" charset="0"/>
              </a:rPr>
              <a:t> Servicio TV Restringida Marzo </a:t>
            </a:r>
            <a:r>
              <a:rPr lang="en-US" baseline="0" dirty="0">
                <a:latin typeface="Century Gothic" panose="020B0502020202020204" pitchFamily="34" charset="0"/>
              </a:rPr>
              <a:t>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FFD-4E65-8FF3-B0181190626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FD-4E65-8FF3-B01811906263}"/>
              </c:ext>
            </c:extLst>
          </c:dPt>
          <c:dPt>
            <c:idx val="2"/>
            <c:invertIfNegative val="0"/>
            <c:bubble3D val="0"/>
            <c:spPr>
              <a:solidFill>
                <a:srgbClr val="CC0099"/>
              </a:solidFill>
              <a:ln>
                <a:solidFill>
                  <a:srgbClr val="CC009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FFD-4E65-8FF3-B0181190626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FD-4E65-8FF3-B0181190626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FFD-4E65-8FF3-B0181190626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FD-4E65-8FF3-B01811906263}"/>
              </c:ext>
            </c:extLst>
          </c:dPt>
          <c:cat>
            <c:strRef>
              <c:f>Sheet1!$A$2:$A$12</c:f>
              <c:strCache>
                <c:ptCount val="11"/>
                <c:pt idx="0">
                  <c:v>CLARO    </c:v>
                </c:pt>
                <c:pt idx="1">
                  <c:v>ALTICE DOMINICANA  </c:v>
                </c:pt>
                <c:pt idx="2">
                  <c:v>*ASTER - TECNODISA*   </c:v>
                </c:pt>
                <c:pt idx="3">
                  <c:v> TELEOPERADORA DEL NORDESTE</c:v>
                </c:pt>
                <c:pt idx="4">
                  <c:v>CORP SAT NOVAVISIÓN DOMINICANA </c:v>
                </c:pt>
                <c:pt idx="5">
                  <c:v>SERVICIOS TV SATELITE MCR</c:v>
                </c:pt>
                <c:pt idx="6">
                  <c:v>T CENTRAL  </c:v>
                </c:pt>
                <c:pt idx="7">
                  <c:v> TELEVISION POR CABLE*   </c:v>
                </c:pt>
                <c:pt idx="8">
                  <c:v> T OCOA   </c:v>
                </c:pt>
                <c:pt idx="9">
                  <c:v>STAR CABLE  </c:v>
                </c:pt>
                <c:pt idx="10">
                  <c:v>T PUERTO PLATA   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434276</c:v>
                </c:pt>
                <c:pt idx="1">
                  <c:v>156635</c:v>
                </c:pt>
                <c:pt idx="2">
                  <c:v>33106</c:v>
                </c:pt>
                <c:pt idx="3">
                  <c:v>23653</c:v>
                </c:pt>
                <c:pt idx="4">
                  <c:v>21300</c:v>
                </c:pt>
                <c:pt idx="5">
                  <c:v>10598</c:v>
                </c:pt>
                <c:pt idx="6">
                  <c:v>6405</c:v>
                </c:pt>
                <c:pt idx="7">
                  <c:v>5486</c:v>
                </c:pt>
                <c:pt idx="8">
                  <c:v>5384</c:v>
                </c:pt>
                <c:pt idx="9">
                  <c:v>5180</c:v>
                </c:pt>
                <c:pt idx="10">
                  <c:v>5097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D-4E65-8FF3-B01811906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4091967"/>
        <c:axId val="969376959"/>
      </c:barChart>
      <c:catAx>
        <c:axId val="113409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969376959"/>
        <c:crosses val="autoZero"/>
        <c:auto val="1"/>
        <c:lblAlgn val="ctr"/>
        <c:lblOffset val="100"/>
        <c:noMultiLvlLbl val="0"/>
      </c:catAx>
      <c:valAx>
        <c:axId val="969376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134091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0.78215</cdr:x>
      <cdr:y>0.5</cdr:y>
    </cdr:from>
    <cdr:to>
      <cdr:x>0.90826</cdr:x>
      <cdr:y>0.71014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87F9DC-8C91-4CC2-91D0-69564C6231CD}"/>
            </a:ext>
          </a:extLst>
        </cdr:cNvPr>
        <cdr:cNvSpPr txBox="1"/>
      </cdr:nvSpPr>
      <cdr:spPr>
        <a:xfrm xmlns:a="http://schemas.openxmlformats.org/drawingml/2006/main">
          <a:off x="8224736" y="2175669"/>
          <a:ext cx="132620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/>
          <a:r>
            <a:rPr lang="en-US" sz="1800" b="1" dirty="0">
              <a:latin typeface="Century Gothic" panose="020B0502020202020204" pitchFamily="34" charset="0"/>
            </a:rPr>
            <a:t>8,955,303</a:t>
          </a:r>
          <a:endParaRPr lang="en-US" sz="1800" dirty="0">
            <a:effectLst/>
            <a:latin typeface="Century Gothic" panose="020B0502020202020204" pitchFamily="34" charset="0"/>
          </a:endParaRPr>
        </a:p>
        <a:p xmlns:a="http://schemas.openxmlformats.org/drawingml/2006/main">
          <a:endParaRPr lang="en-US" sz="1800" dirty="0"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0.77752</cdr:x>
      <cdr:y>0.76976</cdr:y>
    </cdr:from>
    <cdr:to>
      <cdr:x>0.86448</cdr:x>
      <cdr:y>0.9799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FBC0527-A0CB-4655-B5AA-F74715049A32}"/>
            </a:ext>
          </a:extLst>
        </cdr:cNvPr>
        <cdr:cNvSpPr txBox="1"/>
      </cdr:nvSpPr>
      <cdr:spPr>
        <a:xfrm xmlns:a="http://schemas.openxmlformats.org/drawingml/2006/main">
          <a:off x="8176098" y="33494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6359-EF4B-475E-9F79-5C425AD2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889BB-6CBA-4B20-A0C4-42D952861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BA673-D940-4B5A-8628-21627415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24195-210E-44BA-A924-048A1246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7E6D2-CB7A-4E61-80E5-6E9C34C5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3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4E72-1AB2-4F91-B04A-4315FDCCA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C5708-5482-4931-9EC7-87E19CBC9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54BF5-BB4F-40A7-9A48-FC28070C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C16EB-599B-49A9-AF3B-0BC49CC8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37DC-FFCD-4E6D-B006-95C34CED3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4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92D6F-082F-4BF2-8426-011215F9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3EC22-0A05-4A57-9E8A-E94D4AF10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935D1-A4EE-4837-923C-756AA16D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1E6D8-A853-4789-AFB2-8F21C2C4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33349-4DDA-4545-AC98-2CD3A653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1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758B-AFAA-4BFE-885B-9A9A6718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B2935-FD4C-4E46-B091-797A3E79A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99E60-C2B8-4954-9AC8-5C87B5D6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67161-D138-42B4-9C9D-627530AC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2252B-9140-4BDD-A386-41FE0580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2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D467-152A-4DA5-AFDF-16085B566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ED99E-2AC4-426D-82AC-15391BAE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63F0F-DB11-44B8-AF20-71ACF605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5558-9A09-4F7B-9756-E9AD2A35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B00E4-7413-4AF4-91AA-B645271E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5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D425-84F1-422B-8C32-82305EC5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68283-A244-4221-84B6-007069D86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64D4B-6587-452E-AE7C-6A0E95020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0D5E3-F802-4CAB-8F25-99CE3C96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B1836-68A4-4A50-AF4C-7D7C7239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6EBF7-4386-412B-A345-A2880A0F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1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A8DF-EF4E-47AE-A661-AF2EDE5C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80B68-01A5-4FE8-8388-03F81DB8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82411-8571-4876-BA72-B4C1671C8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0E239-0AEC-406F-B230-1F3095E4D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B3ED0-B019-4276-80B3-2BC0EC69B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045A41-F97B-4E68-A893-B42FCDB1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1EC93-B512-4465-A5B5-9AB69109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A9205-790C-47BB-B69A-87D1FC07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AFB6-7240-4D48-A80A-85118A1A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8020D-BD48-450D-999D-3FC6AF21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1191E-54C6-415A-B696-A69C11584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3344-5297-4C39-802C-887365CB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5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ACF52-5944-4008-BF1C-060369F4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116AC-43D4-4448-ACE4-A61A6CE7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0CF85-078C-4396-8FE9-355FEC89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2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6979-52EB-4341-9166-499B7AE0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ADFE2-D45D-4D06-AFC9-55D428026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AD1E2-B341-47D5-8026-2E8BBD20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7BECF-2D38-40DF-9C8E-23A8F394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872A6-8163-4E2E-A0A5-9C6E05A5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AB8FB-1307-4F91-9F21-BF7B18B1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1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5F81-69CC-4CBE-A466-BF820F36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73429-497A-4245-B851-94ADD7DED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48361-22D4-4E4F-9DC2-A7C2D730F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D7F1C-1AB5-4B7C-92CE-F838C03B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2270E-6848-4031-A414-41942E3D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2C2DA-D21A-4885-A0D8-60B8388D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C434F-C71B-4505-83C4-9A0A263A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BED9A-4DDA-449D-A7D5-D3FE21725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90127-E530-4642-97BE-64036A0B6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CDE4C-1B6E-4804-B231-6B9E599BD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83661-0211-43E7-A5B5-7369E2F0A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9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01C9-E150-404F-99A8-4B26B7707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113" y="1122363"/>
            <a:ext cx="10301287" cy="2387600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Century Gothic" panose="020B0502020202020204" pitchFamily="34" charset="0"/>
              </a:rPr>
              <a:t>Indicadores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Telecomunicaciones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 err="1">
                <a:latin typeface="Century Gothic" panose="020B0502020202020204" pitchFamily="34" charset="0"/>
              </a:rPr>
              <a:t>Marzo</a:t>
            </a:r>
            <a:r>
              <a:rPr lang="en-US" sz="4800" dirty="0">
                <a:latin typeface="Century Gothic" panose="020B0502020202020204" pitchFamily="34" charset="0"/>
              </a:rPr>
              <a:t>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998EE-4FE8-4F7E-B149-F530266FA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1988" y="5229225"/>
            <a:ext cx="6986587" cy="114934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1800" dirty="0">
                <a:latin typeface="Century Gothic" panose="020B0502020202020204" pitchFamily="34" charset="0"/>
              </a:rPr>
              <a:t>COMTEC</a:t>
            </a:r>
          </a:p>
          <a:p>
            <a:pPr algn="r"/>
            <a:r>
              <a:rPr lang="en-US" sz="1800" dirty="0" err="1">
                <a:latin typeface="Century Gothic" panose="020B0502020202020204" pitchFamily="34" charset="0"/>
              </a:rPr>
              <a:t>Asociación</a:t>
            </a:r>
            <a:r>
              <a:rPr lang="en-US" sz="1800" dirty="0">
                <a:latin typeface="Century Gothic" panose="020B0502020202020204" pitchFamily="34" charset="0"/>
              </a:rPr>
              <a:t> de </a:t>
            </a:r>
            <a:r>
              <a:rPr lang="en-US" sz="1800" dirty="0" err="1">
                <a:latin typeface="Century Gothic" panose="020B0502020202020204" pitchFamily="34" charset="0"/>
              </a:rPr>
              <a:t>Empresas</a:t>
            </a:r>
            <a:r>
              <a:rPr lang="en-US" sz="1800" dirty="0">
                <a:latin typeface="Century Gothic" panose="020B0502020202020204" pitchFamily="34" charset="0"/>
              </a:rPr>
              <a:t> de Comunicaciones y </a:t>
            </a:r>
            <a:r>
              <a:rPr lang="en-US" sz="1800" dirty="0" err="1">
                <a:latin typeface="Century Gothic" panose="020B0502020202020204" pitchFamily="34" charset="0"/>
              </a:rPr>
              <a:t>Tecnología</a:t>
            </a:r>
            <a:endParaRPr lang="en-US" sz="1800" dirty="0">
              <a:latin typeface="Century Gothic" panose="020B0502020202020204" pitchFamily="34" charset="0"/>
            </a:endParaRPr>
          </a:p>
          <a:p>
            <a:pPr algn="r"/>
            <a:r>
              <a:rPr lang="en-US" sz="1800" dirty="0" err="1">
                <a:latin typeface="Century Gothic" panose="020B0502020202020204" pitchFamily="34" charset="0"/>
              </a:rPr>
              <a:t>Elaborado</a:t>
            </a:r>
            <a:r>
              <a:rPr lang="en-US" sz="1800" dirty="0">
                <a:latin typeface="Century Gothic" panose="020B0502020202020204" pitchFamily="34" charset="0"/>
              </a:rPr>
              <a:t> por la Dirección Ejecutiva</a:t>
            </a:r>
          </a:p>
          <a:p>
            <a:pPr algn="r"/>
            <a:r>
              <a:rPr lang="en-US" sz="1800" dirty="0" err="1">
                <a:latin typeface="Century Gothic" panose="020B0502020202020204" pitchFamily="34" charset="0"/>
              </a:rPr>
              <a:t>Marzo</a:t>
            </a:r>
            <a:r>
              <a:rPr lang="en-US" sz="1800" dirty="0">
                <a:latin typeface="Century Gothic" panose="020B0502020202020204" pitchFamily="34" charset="0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44720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r>
              <a:rPr lang="es-ES" sz="1800" b="1" dirty="0">
                <a:latin typeface="Century Gothic" panose="020B0502020202020204" pitchFamily="34" charset="0"/>
              </a:rPr>
              <a:t>3. Detalle de Cuentas de Acceso a </a:t>
            </a:r>
            <a:r>
              <a:rPr lang="es-DO" sz="1800" b="1" dirty="0">
                <a:latin typeface="Century Gothic" panose="020B0502020202020204" pitchFamily="34" charset="0"/>
              </a:rPr>
              <a:t>Internet Marzo </a:t>
            </a:r>
            <a:r>
              <a:rPr lang="en-US" sz="1800" b="1" dirty="0">
                <a:latin typeface="Century Gothic" panose="020B0502020202020204" pitchFamily="34" charset="0"/>
              </a:rPr>
              <a:t>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725322"/>
              </p:ext>
            </p:extLst>
          </p:nvPr>
        </p:nvGraphicFramePr>
        <p:xfrm>
          <a:off x="838200" y="1209675"/>
          <a:ext cx="470535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280353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CLARO 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4,663,481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ALTICE DOMINICANA 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3,040,294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TRILOGY DOMINICANA (VIVA)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393,405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 TELECOM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39,921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TV SATELITE MCR, SRL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8,575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TELEOPERADORA DEL NORDESTE, S.R.L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8,457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CENTRAL, SRL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6,266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TELEIMAGEN  SATELITAL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6,175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*ASTER - TECNODISA*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5,630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TELEVISION POR CABLE*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4,942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ATLANTICO, SRL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4,208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TELEVIADUCTO, SRL  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4,041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ÉXITO VISION CABLE SAS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1,920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882378"/>
              </p:ext>
            </p:extLst>
          </p:nvPr>
        </p:nvGraphicFramePr>
        <p:xfrm>
          <a:off x="6096000" y="1209675"/>
          <a:ext cx="473392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92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INTERNACIONAL 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1,539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MAX S.R.L*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1,056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ORBIT CABLE, S. A. 	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993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VILLA TAPIA CABLE VISION, SRL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989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 COMUNICATION, SRL 	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944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SABANETA S.R.L. 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865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 CANA TEL, S.A.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811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AMBAR CABLE TV* 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723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REDES TELEVISIVAS SATELITAL   (RETEVISA)* 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682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DEL NORTE SRL*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635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TELEMON SRL 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MAO CABLE VISION, SRL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LA UNION,SRL*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6779EF-79E1-4DE5-8AF3-F1288129EBC5}"/>
              </a:ext>
            </a:extLst>
          </p:cNvPr>
          <p:cNvSpPr txBox="1"/>
          <p:nvPr/>
        </p:nvSpPr>
        <p:spPr>
          <a:xfrm>
            <a:off x="838200" y="6457890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-MARZO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146031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520682"/>
              </p:ext>
            </p:extLst>
          </p:nvPr>
        </p:nvGraphicFramePr>
        <p:xfrm>
          <a:off x="838199" y="947254"/>
          <a:ext cx="4691063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DAJABON CABLEVISION, SRL* 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SENDAS ENTERPRICES, SRL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1887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COMPOSTELA*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MONTECREITI CABLEVISION, S. R. L.* 	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ALLARD INDUSTRIES* 	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LUPERON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SONICO COMUNICACIONES SRL (CABLESONICO)*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PUERTO PLATA, SRL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VISION E. GONZALEZ,S.R.L.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TELEVISION ARCOIRIS,S,A 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ONEMAX, S.A.* 	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 COMUNICACIONES SRL 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YUMA VISION SRL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CERRONET, SRL.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598357"/>
              </p:ext>
            </p:extLst>
          </p:nvPr>
        </p:nvGraphicFramePr>
        <p:xfrm>
          <a:off x="5810875" y="947254"/>
          <a:ext cx="4757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92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TEKCOM DOMINCANA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BT LATAM DOMINICANA, S.A*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DR-PRONTOTEL* 	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 DATA DOMINICANA,S.A.S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	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941F87B-8DD8-44B0-9D6E-AD88CFD7AF80}"/>
              </a:ext>
            </a:extLst>
          </p:cNvPr>
          <p:cNvSpPr/>
          <p:nvPr/>
        </p:nvSpPr>
        <p:spPr>
          <a:xfrm>
            <a:off x="748350" y="471524"/>
            <a:ext cx="6399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3. Detalle de Cuentas de Acceso a Internet</a:t>
            </a:r>
            <a:r>
              <a:rPr lang="es-DO" b="1" dirty="0">
                <a:latin typeface="Century Gothic" panose="020B0502020202020204" pitchFamily="34" charset="0"/>
              </a:rPr>
              <a:t> Marzo </a:t>
            </a:r>
            <a:r>
              <a:rPr lang="en-US" b="1" dirty="0">
                <a:latin typeface="Century Gothic" panose="020B050202020202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724003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Marzo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458058"/>
              </p:ext>
            </p:extLst>
          </p:nvPr>
        </p:nvGraphicFramePr>
        <p:xfrm>
          <a:off x="838200" y="1108420"/>
          <a:ext cx="470535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163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CLARO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434,276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ALTICE DOMINICANA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156,635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*ASTER - TECNODISA*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33,106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TELEOPERADORA DEL NORDESTE, S.R.L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23,653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CORPORACIÓN SATELITAL NOVAVISIÓN DOMINICANA, S.A.S.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21,300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SERVICIOS TV SATELITE MCR, SRL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10,598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CENTRAL, SRL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6,405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TELEVISION POR CABLE*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5,486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TELECABLE OCOA,S.R.L.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5,384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STAR CABLE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PUERTO PLATA, SRL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5,097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ORBIT CABLE, S. A.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4,755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 ATLANTICO, SRL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4,277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669041"/>
              </p:ext>
            </p:extLst>
          </p:nvPr>
        </p:nvGraphicFramePr>
        <p:xfrm>
          <a:off x="6096000" y="1108420"/>
          <a:ext cx="490537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27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BANILEJO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3,748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TELEVIADUCTO, SRL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3,689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TELECABLE SAMANA S.R.L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3,530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 MAX S.R.L*   </a:t>
                      </a:r>
                      <a:endParaRPr lang="fr-FR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3,453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TRILOGY DOMINICANA (VIVA)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3,195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CABLEVISION JARABACOA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2,998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SABANETA S.R.L.  </a:t>
                      </a:r>
                      <a:endParaRPr lang="es-ES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2,917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TELEINCA, S.R.L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2,667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COMPOSTELA*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2,653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UNE COMUNICACIONES SRL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2,586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LA UNION,SRL*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2,395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REDES TELEVISIVAS SATELITAL   (RETEVISA)*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2,238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TV CABLE SAN JUAN. S.A.   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2,057</a:t>
                      </a:r>
                      <a:endParaRPr lang="es-DO" sz="1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852B297-E0D3-4BF2-9E0B-63AEB30DF652}"/>
              </a:ext>
            </a:extLst>
          </p:cNvPr>
          <p:cNvSpPr txBox="1"/>
          <p:nvPr/>
        </p:nvSpPr>
        <p:spPr>
          <a:xfrm>
            <a:off x="838200" y="6401435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-MARZO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85034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4"/>
            <a:ext cx="10515600" cy="610360"/>
          </a:xfrm>
        </p:spPr>
        <p:txBody>
          <a:bodyPr>
            <a:norm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Marzo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071312"/>
              </p:ext>
            </p:extLst>
          </p:nvPr>
        </p:nvGraphicFramePr>
        <p:xfrm>
          <a:off x="838200" y="825570"/>
          <a:ext cx="4919663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47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 VISION E. GONZALEZ,S.R.L.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1,853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TELEIMAGEN  SATELITAL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TELEVISION ARCOIRIS,S,A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INTERNACIONAL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AMBAR CABLE TV*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J VISION, SRL*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MAO CABLE VISION, SRL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UNIVERSAL CABLE*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1,558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CABLEVISION DEL CARIBE EIRL*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TVCB POR CABLE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ÉXITO VISION CABLE SAS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VILLA TAPIA CABLE VISION, SRL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 DEL NORTE SRL*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DAJABON CABLEVISION, SRL*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B1B6857E-7A71-494F-8296-5E028D02C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890238"/>
              </p:ext>
            </p:extLst>
          </p:nvPr>
        </p:nvGraphicFramePr>
        <p:xfrm>
          <a:off x="5877960" y="842964"/>
          <a:ext cx="491013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951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MONTECRISTI CABLEVISION, S. R. L.*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 ONDA ORIENTAL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AIR COMUNICATION, SRL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UNICABLE SRL*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 VISION YAMASA S.R.L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SONICO COMUNICACIONES SRL (CABLESONICO)*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MDCTV*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TELEMON SRL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TELEJIMA*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ASTRO CABLEVISION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CABLESAT DOMINICANA*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CAP CANA TEL, S.A.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LUPERON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YUMA VISION SRL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D84404-94F6-4718-807D-C9588D0C309D}"/>
              </a:ext>
            </a:extLst>
          </p:cNvPr>
          <p:cNvSpPr txBox="1"/>
          <p:nvPr/>
        </p:nvSpPr>
        <p:spPr>
          <a:xfrm>
            <a:off x="838200" y="6405564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-MARZO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254940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359"/>
            <a:ext cx="10515600" cy="721553"/>
          </a:xfrm>
        </p:spPr>
        <p:txBody>
          <a:bodyPr>
            <a:norm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Marzo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518068"/>
              </p:ext>
            </p:extLst>
          </p:nvPr>
        </p:nvGraphicFramePr>
        <p:xfrm>
          <a:off x="838200" y="1023041"/>
          <a:ext cx="471963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5733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RODRIGUEZ CABLE VISION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DELTA COMUNICACIONES, SRL*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LUZ VISION*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 COLOR SRL*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CRISPELL CABLE VISION*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TECNISATELLITE*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EL LIMON*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CABLES DE MICHES EIRL*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 STAR DMINICANA*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TRASVERCOM*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MONTAÑA CABLE TV, SRL*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SENDAS ENTERPRICES, SRL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MATOS AGUASVIVAS TV POR CABBLE*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TELEVISION PUNTO I COMUNICACIONES*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A873BD2D-162E-47C8-9A86-601732B26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672438"/>
              </p:ext>
            </p:extLst>
          </p:nvPr>
        </p:nvGraphicFramePr>
        <p:xfrm>
          <a:off x="6096000" y="1023041"/>
          <a:ext cx="4719638" cy="4229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15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POLOVISION, S.A.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MELO TV X CABLE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521018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BOUQUET FRANCAIS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LAS GUARANAS S.R.L.*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TECNICOS DE TV POR CABLE INDEPENDENCIA*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 VISION GOMEZ*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 JAHINI SRL*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CARACOLES CXA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TELECABLE SANTO DOMINGO, S.R.L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ALLARD INDUSTRIES*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697D55C-46AF-4C93-B2E0-83C7EFD4300E}"/>
              </a:ext>
            </a:extLst>
          </p:cNvPr>
          <p:cNvSpPr txBox="1"/>
          <p:nvPr/>
        </p:nvSpPr>
        <p:spPr>
          <a:xfrm>
            <a:off x="5777948" y="6457890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-MARZO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2340188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F065-FA58-44AC-9772-E330DA52C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9263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entury Gothic" panose="020B0502020202020204" pitchFamily="34" charset="0"/>
              </a:rPr>
              <a:t>5. </a:t>
            </a:r>
            <a:r>
              <a:rPr lang="es-DO" sz="1800" b="1" dirty="0">
                <a:latin typeface="Century Gothic" panose="020B0502020202020204" pitchFamily="34" charset="0"/>
              </a:rPr>
              <a:t>Detalle Análisis Estadístico </a:t>
            </a:r>
            <a:endParaRPr lang="es-DO" sz="18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D662AA-503E-4ED8-BF02-4AAAA2F379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12115"/>
              </p:ext>
            </p:extLst>
          </p:nvPr>
        </p:nvGraphicFramePr>
        <p:xfrm>
          <a:off x="838200" y="827087"/>
          <a:ext cx="10515600" cy="383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5">
                  <a:extLst>
                    <a:ext uri="{9D8B030D-6E8A-4147-A177-3AD203B41FA5}">
                      <a16:colId xmlns:a16="http://schemas.microsoft.com/office/drawing/2014/main" val="3244493592"/>
                    </a:ext>
                  </a:extLst>
                </a:gridCol>
                <a:gridCol w="2643188">
                  <a:extLst>
                    <a:ext uri="{9D8B030D-6E8A-4147-A177-3AD203B41FA5}">
                      <a16:colId xmlns:a16="http://schemas.microsoft.com/office/drawing/2014/main" val="4007629460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775622176"/>
                    </a:ext>
                  </a:extLst>
                </a:gridCol>
                <a:gridCol w="2481262">
                  <a:extLst>
                    <a:ext uri="{9D8B030D-6E8A-4147-A177-3AD203B41FA5}">
                      <a16:colId xmlns:a16="http://schemas.microsoft.com/office/drawing/2014/main" val="570102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Indicador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2020</a:t>
                      </a:r>
                      <a:endParaRPr lang="es-D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Marzo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Marzo 2019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82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Telefonía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10,210,742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10,147,215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10,266,807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Móviles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9,012,192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8,955,303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8,996,462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1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Móviles Pre Pago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6,652,254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6,594,941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6,779,827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1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Móviles Post Pago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2,359,938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2,360,362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2,216,635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25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Fijas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1,198,550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1,191,912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1,270,345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32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Fijas Locales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763,885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754,051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881,208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01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Fijas IP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434,665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437,861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389,137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8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Cuentas Acceso a Internet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8,234,324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8,202,485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eaLnBrk="1" fontAlgn="b" latinLnBrk="0" hangingPunct="1"/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7,647,470</a:t>
                      </a:r>
                      <a:endParaRPr lang="en-US" sz="16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02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Suscriptores TV Restringida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799,883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796,310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802,679</a:t>
                      </a:r>
                      <a:endParaRPr lang="en-US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9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87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1637D-35D1-44D0-A622-B9A59331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Telefonía Marzo 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502B34-F6C8-4441-82A8-2097BA858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638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4E93A58-47A9-451F-994A-DC6F240BB2A7}"/>
              </a:ext>
            </a:extLst>
          </p:cNvPr>
          <p:cNvSpPr txBox="1"/>
          <p:nvPr/>
        </p:nvSpPr>
        <p:spPr>
          <a:xfrm>
            <a:off x="4026227" y="1982887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1,191,912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D929B1-E8F6-40F3-8F83-C66D300B2593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-ENERO  2020 publicados por el Instituto Dominicano de las Telecomunicaciones (INDOTEL) detalle de número de líneas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334832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C37F-444F-4EC5-9895-D3DB3608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884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Móviles Marzo 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211128-D19A-47C6-BB39-46D017D1D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926305"/>
              </p:ext>
            </p:extLst>
          </p:nvPr>
        </p:nvGraphicFramePr>
        <p:xfrm>
          <a:off x="838200" y="1636325"/>
          <a:ext cx="5815518" cy="4049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7386ED9-2ECC-425F-9EDC-687078C5F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374081"/>
              </p:ext>
            </p:extLst>
          </p:nvPr>
        </p:nvGraphicFramePr>
        <p:xfrm>
          <a:off x="7055620" y="1094010"/>
          <a:ext cx="3683000" cy="268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ED41DCA-9530-45F1-B4DC-2564AFBB1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1932108"/>
              </p:ext>
            </p:extLst>
          </p:nvPr>
        </p:nvGraphicFramePr>
        <p:xfrm>
          <a:off x="7055620" y="3808349"/>
          <a:ext cx="3683000" cy="268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C58B8F6-3A14-414C-A81E-4BF505C315E5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-MARZO  2020 publicados por el Instituto Dominicano de las Telecomunicaciones (INDOTEL), detalle de las líneas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55227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C37F-444F-4EC5-9895-D3DB3608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79" y="229368"/>
            <a:ext cx="10515600" cy="781287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Fijas Marzo </a:t>
            </a:r>
            <a:r>
              <a:rPr lang="en-US" sz="4000" dirty="0">
                <a:latin typeface="Century Gothic" panose="020B0502020202020204" pitchFamily="34" charset="0"/>
              </a:rPr>
              <a:t>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211128-D19A-47C6-BB39-46D017D1D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595708"/>
              </p:ext>
            </p:extLst>
          </p:nvPr>
        </p:nvGraphicFramePr>
        <p:xfrm>
          <a:off x="7277305" y="757629"/>
          <a:ext cx="4253916" cy="287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DEE9C08-A0DF-45ED-A8F6-B6A82623A315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-MARZO  2020 publicados por el Instituto Dominicano de las Telecomunicaciones (INDOTEL),detalle de las líneas en los Anexos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3B067F8-67FD-4B00-9352-8DF6E6E74A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043109"/>
              </p:ext>
            </p:extLst>
          </p:nvPr>
        </p:nvGraphicFramePr>
        <p:xfrm>
          <a:off x="514349" y="1464625"/>
          <a:ext cx="6557963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9105E17D-9316-4D41-A813-E5BB6EEC86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893326"/>
              </p:ext>
            </p:extLst>
          </p:nvPr>
        </p:nvGraphicFramePr>
        <p:xfrm>
          <a:off x="7396163" y="3865480"/>
          <a:ext cx="4281488" cy="2967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418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85B3-A6BA-4F2F-ABEA-9FEF060B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>
                <a:latin typeface="Century Gothic" panose="020B0502020202020204" pitchFamily="34" charset="0"/>
              </a:rPr>
              <a:t>Cuentas de Acceso a Internet </a:t>
            </a:r>
            <a:br>
              <a:rPr lang="es-ES" sz="4000" dirty="0">
                <a:latin typeface="Century Gothic" panose="020B0502020202020204" pitchFamily="34" charset="0"/>
              </a:rPr>
            </a:br>
            <a:r>
              <a:rPr lang="es-DO" sz="4000" dirty="0">
                <a:latin typeface="Century Gothic" panose="020B0502020202020204" pitchFamily="34" charset="0"/>
              </a:rPr>
              <a:t>Marzo</a:t>
            </a:r>
            <a:r>
              <a:rPr lang="en-US" sz="4000" dirty="0">
                <a:latin typeface="Century Gothic" panose="020B0502020202020204" pitchFamily="34" charset="0"/>
              </a:rPr>
              <a:t> 2020</a:t>
            </a:r>
            <a:endParaRPr lang="en-US" sz="4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B2B1E6-6E47-44AF-88AA-F4CC311E6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413084"/>
              </p:ext>
            </p:extLst>
          </p:nvPr>
        </p:nvGraphicFramePr>
        <p:xfrm>
          <a:off x="838200" y="186848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75C23F4-0CDD-4D8B-98A8-C52C2D34B860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–ENERO 2020 publicados por el Instituto Dominicano de las Telecomunicaciones (INDOTEL), detalle de número de cuentas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19024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85B3-A6BA-4F2F-ABEA-9FEF060B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Suscriptores Servicio TV Restringida </a:t>
            </a:r>
            <a:br>
              <a:rPr lang="es-DO" sz="4000" dirty="0">
                <a:latin typeface="Century Gothic" panose="020B0502020202020204" pitchFamily="34" charset="0"/>
              </a:rPr>
            </a:br>
            <a:r>
              <a:rPr lang="es-DO" sz="4000" dirty="0">
                <a:latin typeface="Century Gothic" panose="020B0502020202020204" pitchFamily="34" charset="0"/>
              </a:rPr>
              <a:t>Marzo 2020</a:t>
            </a:r>
            <a:endParaRPr lang="es-DO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5C23F4-0CDD-4D8B-98A8-C52C2D34B860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 INDICADORES ESTADÍSTICOS MENSUALES –ENERO 2020 publicados por el Instituto Dominicano de las Telecomunicaciones (INDOTEL), detalle de número de suscriptores en los Anexos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59E6ED6-61AF-4B22-B7CA-3F64951154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6755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80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9B7A-8478-43F8-A683-CC1797C9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06"/>
            <a:ext cx="5634037" cy="840823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Análisis Estadístico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4A7E-BE0D-41B1-A5E7-848DBE57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 </a:t>
            </a:r>
            <a:endParaRPr lang="en-US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DAD7DDA-9F51-464B-B924-4D3797598C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9696507"/>
              </p:ext>
            </p:extLst>
          </p:nvPr>
        </p:nvGraphicFramePr>
        <p:xfrm>
          <a:off x="7023101" y="565114"/>
          <a:ext cx="4444999" cy="309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A1257B4-728F-4AE9-8747-FEC45E9C7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8880358"/>
              </p:ext>
            </p:extLst>
          </p:nvPr>
        </p:nvGraphicFramePr>
        <p:xfrm>
          <a:off x="557213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05C17FD-7283-4A72-A087-9ECFBDE6C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16942"/>
              </p:ext>
            </p:extLst>
          </p:nvPr>
        </p:nvGraphicFramePr>
        <p:xfrm>
          <a:off x="6908800" y="3742567"/>
          <a:ext cx="4444999" cy="292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7018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9B7A-8478-43F8-A683-CC1797C9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06"/>
            <a:ext cx="5634037" cy="840823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Century Gothic" panose="020B0502020202020204" pitchFamily="34" charset="0"/>
              </a:rPr>
              <a:t>Análisis</a:t>
            </a:r>
            <a:r>
              <a:rPr lang="en-US" sz="4000" dirty="0">
                <a:latin typeface="Century Gothic" panose="020B0502020202020204" pitchFamily="34" charset="0"/>
              </a:rPr>
              <a:t> </a:t>
            </a:r>
            <a:r>
              <a:rPr lang="en-US" sz="4000" dirty="0" err="1">
                <a:latin typeface="Century Gothic" panose="020B0502020202020204" pitchFamily="34" charset="0"/>
              </a:rPr>
              <a:t>Estadístico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4A7E-BE0D-41B1-A5E7-848DBE57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 </a:t>
            </a:r>
            <a:endParaRPr lang="en-US" dirty="0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A1257B4-728F-4AE9-8747-FEC45E9C7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014390"/>
              </p:ext>
            </p:extLst>
          </p:nvPr>
        </p:nvGraphicFramePr>
        <p:xfrm>
          <a:off x="414338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05C17FD-7283-4A72-A087-9ECFBDE6C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316429"/>
              </p:ext>
            </p:extLst>
          </p:nvPr>
        </p:nvGraphicFramePr>
        <p:xfrm>
          <a:off x="6376986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099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CE20-3347-4A77-B56D-24C5AFD7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161"/>
            <a:ext cx="10515600" cy="657939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Anexos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BD14D-0E4F-42D9-8CEE-21D40429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49" y="786527"/>
            <a:ext cx="10515600" cy="4779327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DO" sz="1800" b="1" dirty="0">
                <a:latin typeface="Century Gothic" panose="020B0502020202020204" pitchFamily="34" charset="0"/>
              </a:rPr>
              <a:t>Detalle Líneas Móviles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entury Gothic" panose="020B0502020202020204" pitchFamily="34" charset="0"/>
              </a:rPr>
              <a:t>2. </a:t>
            </a:r>
            <a:r>
              <a:rPr lang="es-DO" sz="1800" b="1" dirty="0">
                <a:latin typeface="Century Gothic" panose="020B0502020202020204" pitchFamily="34" charset="0"/>
              </a:rPr>
              <a:t>Detalle Líneas Fijas</a:t>
            </a:r>
            <a:endParaRPr lang="es-DO" sz="18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9C89F0-BC69-43EB-A319-3CF3B8F2E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723178"/>
              </p:ext>
            </p:extLst>
          </p:nvPr>
        </p:nvGraphicFramePr>
        <p:xfrm>
          <a:off x="1231895" y="1122366"/>
          <a:ext cx="8383588" cy="143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97">
                  <a:extLst>
                    <a:ext uri="{9D8B030D-6E8A-4147-A177-3AD203B41FA5}">
                      <a16:colId xmlns:a16="http://schemas.microsoft.com/office/drawing/2014/main" val="1150023039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777124121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2138045187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4192817123"/>
                    </a:ext>
                  </a:extLst>
                </a:gridCol>
              </a:tblGrid>
              <a:tr h="287353"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Móviles Pre-Pago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Móviles Post-Pago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Total Líneas Móviles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50989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Claro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4,030,850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1,367,579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5,398,429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6120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Altice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2,063,000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962,044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3,025,044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812086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Viva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501,091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30,739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531,830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73319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b="1" noProof="0">
                          <a:latin typeface="Century Gothic" panose="020B0502020202020204" pitchFamily="34" charset="0"/>
                        </a:rPr>
                        <a:t>TOTAL SECTOR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b="1" noProof="0">
                          <a:latin typeface="Century Gothic" panose="020B0502020202020204" pitchFamily="34" charset="0"/>
                        </a:rPr>
                        <a:t>6,594,941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b="1" noProof="0">
                          <a:latin typeface="Century Gothic" panose="020B0502020202020204" pitchFamily="34" charset="0"/>
                        </a:rPr>
                        <a:t>2,360,362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b="1" noProof="0" dirty="0">
                          <a:latin typeface="Century Gothic" panose="020B0502020202020204" pitchFamily="34" charset="0"/>
                        </a:rPr>
                        <a:t>8,955,303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69694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41863AF-61D2-4BA1-821F-E6FF85796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667495"/>
              </p:ext>
            </p:extLst>
          </p:nvPr>
        </p:nvGraphicFramePr>
        <p:xfrm>
          <a:off x="1231895" y="2881397"/>
          <a:ext cx="8383586" cy="375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522">
                  <a:extLst>
                    <a:ext uri="{9D8B030D-6E8A-4147-A177-3AD203B41FA5}">
                      <a16:colId xmlns:a16="http://schemas.microsoft.com/office/drawing/2014/main" val="1150023039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4192817123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733234553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896154012"/>
                    </a:ext>
                  </a:extLst>
                </a:gridCol>
              </a:tblGrid>
              <a:tr h="305395"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Fijas Locales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Total de Líneas Fijas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50989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Claro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624,075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223,109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</a:t>
                      </a:r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847,184</a:t>
                      </a:r>
                      <a:r>
                        <a:rPr lang="es-DO" sz="11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96120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Altice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79,693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201,836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281,529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581208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Viva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47,681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47,681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3773319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WindTelecom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1,914</a:t>
                      </a:r>
                    </a:p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i="0" u="none" strike="noStrike" noProof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12,508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6848280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Mundo Telecom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1050047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Allard Industries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798785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Cap Cana Tel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298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7282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Onemax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3509301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Advanced Voip Telecom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2278212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 Prontotel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6824576"/>
                  </a:ext>
                </a:extLst>
              </a:tr>
              <a:tr h="35485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 SECTOR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754,051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437,861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1,191,912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00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05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1372</Words>
  <Application>Microsoft Office PowerPoint</Application>
  <PresentationFormat>Widescreen</PresentationFormat>
  <Paragraphs>417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Indicadores Telecomunicaciones  Marzo 2020</vt:lpstr>
      <vt:lpstr>Líneas Telefonía Marzo 2020</vt:lpstr>
      <vt:lpstr>Líneas Móviles Marzo 2020</vt:lpstr>
      <vt:lpstr>Líneas Fijas Marzo 2020</vt:lpstr>
      <vt:lpstr>Cuentas de Acceso a Internet  Marzo 2020</vt:lpstr>
      <vt:lpstr>Suscriptores Servicio TV Restringida  Marzo 2020</vt:lpstr>
      <vt:lpstr>Análisis Estadístico</vt:lpstr>
      <vt:lpstr>Análisis Estadístico</vt:lpstr>
      <vt:lpstr>Anexos</vt:lpstr>
      <vt:lpstr>3. Detalle de Cuentas de Acceso a Internet Marzo 2020</vt:lpstr>
      <vt:lpstr> </vt:lpstr>
      <vt:lpstr>4. Suscriptores Servicio TV Restringida Marzo 2020</vt:lpstr>
      <vt:lpstr>4. Suscriptores Servicio TV Restringida Marzo 2020</vt:lpstr>
      <vt:lpstr>4. Suscriptores Servicio TV Restringida Marzo 2020</vt:lpstr>
      <vt:lpstr>5. Detalle Análisis Estadístico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Estadisticas</dc:title>
  <dc:creator>claudia garcia</dc:creator>
  <cp:lastModifiedBy>claudia garcia</cp:lastModifiedBy>
  <cp:revision>34</cp:revision>
  <dcterms:created xsi:type="dcterms:W3CDTF">2020-05-18T22:29:31Z</dcterms:created>
  <dcterms:modified xsi:type="dcterms:W3CDTF">2020-05-26T22:31:20Z</dcterms:modified>
</cp:coreProperties>
</file>