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9" r:id="rId6"/>
    <p:sldId id="270" r:id="rId7"/>
    <p:sldId id="272" r:id="rId8"/>
    <p:sldId id="273" r:id="rId9"/>
    <p:sldId id="268" r:id="rId10"/>
    <p:sldId id="259" r:id="rId11"/>
    <p:sldId id="267" r:id="rId12"/>
    <p:sldId id="266" r:id="rId13"/>
    <p:sldId id="261" r:id="rId14"/>
    <p:sldId id="264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>
        <p:scale>
          <a:sx n="70" d="100"/>
          <a:sy n="70" d="100"/>
        </p:scale>
        <p:origin x="6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285024154589372E-2"/>
          <c:y val="0.15786937259298178"/>
          <c:w val="0.97342995169082125"/>
          <c:h val="0.756135928764899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576-472E-9880-9FD3782DC9B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576-472E-9880-9FD3782DC9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DO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Líneas Móviles</c:v>
                </c:pt>
                <c:pt idx="1">
                  <c:v>Líneas Fijas</c:v>
                </c:pt>
              </c:strCache>
            </c:strRef>
          </c:cat>
          <c:val>
            <c:numRef>
              <c:f>Sheet1!$B$2:$B$3</c:f>
              <c:numCache>
                <c:formatCode>_(* #,##0_);_(* \(#,##0\);_(* "-"??_);_(@_)</c:formatCode>
                <c:ptCount val="2"/>
                <c:pt idx="0">
                  <c:v>8721844</c:v>
                </c:pt>
                <c:pt idx="1">
                  <c:v>1172759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26-4103-A934-05F511E8F67A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Líneas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Móviles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Abril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Móviles</c:v>
                </c:pt>
                <c:pt idx="1">
                  <c:v>Líneas Móviles Pre Pago</c:v>
                </c:pt>
                <c:pt idx="2">
                  <c:v>Líneas Móviles Post Pago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8763128</c:v>
                </c:pt>
                <c:pt idx="1">
                  <c:v>6432466</c:v>
                </c:pt>
                <c:pt idx="2">
                  <c:v>2330662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7-4B7B-A5DE-A426C250E2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Mayo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Móviles</c:v>
                </c:pt>
                <c:pt idx="1">
                  <c:v>Líneas Móviles Pre Pago</c:v>
                </c:pt>
                <c:pt idx="2">
                  <c:v>Líneas Móviles Post Pago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8721844</c:v>
                </c:pt>
                <c:pt idx="1">
                  <c:v>6410573</c:v>
                </c:pt>
                <c:pt idx="2">
                  <c:v>2311271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97-4B7B-A5DE-A426C250E2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Mayo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Móviles</c:v>
                </c:pt>
                <c:pt idx="1">
                  <c:v>Líneas Móviles Pre Pago</c:v>
                </c:pt>
                <c:pt idx="2">
                  <c:v>Líneas Móviles Post Pago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8956906</c:v>
                </c:pt>
                <c:pt idx="1">
                  <c:v>6717875</c:v>
                </c:pt>
                <c:pt idx="2">
                  <c:v>2239031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97-4B7B-A5DE-A426C250E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Líneas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Telefonía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Abril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Líneas Telefonía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9943976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D-4005-98C8-75CF2E278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Mayo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Líneas Telefonía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9894603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D-4005-98C8-75CF2E278B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Mayo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Líneas Telefonía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10219408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D-4005-98C8-75CF2E278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Líneas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Fijas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Abril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Fijas</c:v>
                </c:pt>
                <c:pt idx="1">
                  <c:v>Líneas Fijas Locales</c:v>
                </c:pt>
                <c:pt idx="2">
                  <c:v>Líneas Fijas IP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1180848</c:v>
                </c:pt>
                <c:pt idx="1">
                  <c:v>740511</c:v>
                </c:pt>
                <c:pt idx="2">
                  <c:v>440337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9-402A-ABBE-ED1AD02F4C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Mayo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Fijas</c:v>
                </c:pt>
                <c:pt idx="1">
                  <c:v>Líneas Fijas Locales</c:v>
                </c:pt>
                <c:pt idx="2">
                  <c:v>Líneas Fijas IP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1172759</c:v>
                </c:pt>
                <c:pt idx="1">
                  <c:v>730829</c:v>
                </c:pt>
                <c:pt idx="2">
                  <c:v>441930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9-402A-ABBE-ED1AD02F4C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Mayo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Fijas</c:v>
                </c:pt>
                <c:pt idx="1">
                  <c:v>Líneas Fijas Locales</c:v>
                </c:pt>
                <c:pt idx="2">
                  <c:v>Líneas Fijas IP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1262502</c:v>
                </c:pt>
                <c:pt idx="1">
                  <c:v>861858</c:v>
                </c:pt>
                <c:pt idx="2">
                  <c:v>400644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9-402A-ABBE-ED1AD02F4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latin typeface="Century Gothic" panose="020B0502020202020204" pitchFamily="34" charset="0"/>
              </a:rPr>
              <a:t>Cuentas</a:t>
            </a:r>
            <a:r>
              <a:rPr lang="en-US" sz="1800" b="1" dirty="0">
                <a:latin typeface="Century Gothic" panose="020B0502020202020204" pitchFamily="34" charset="0"/>
              </a:rPr>
              <a:t> </a:t>
            </a:r>
            <a:r>
              <a:rPr lang="en-US" sz="1800" b="1" dirty="0" err="1">
                <a:latin typeface="Century Gothic" panose="020B0502020202020204" pitchFamily="34" charset="0"/>
              </a:rPr>
              <a:t>Acceso</a:t>
            </a:r>
            <a:r>
              <a:rPr lang="en-US" sz="1800" b="1" dirty="0">
                <a:latin typeface="Century Gothic" panose="020B0502020202020204" pitchFamily="34" charset="0"/>
              </a:rPr>
              <a:t> a Internet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Abril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Cuentas Acceso a Internet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7887154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D-4005-98C8-75CF2E278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Mayo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Cuentas Acceso a Internet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7996632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D-4005-98C8-75CF2E278B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Mayo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Cuentas Acceso a Internet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7711394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D-4005-98C8-75CF2E278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  <c:majorUnit val="5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latin typeface="Century Gothic" panose="020B0502020202020204" pitchFamily="34" charset="0"/>
              </a:rPr>
              <a:t>Suscriptores</a:t>
            </a:r>
            <a:r>
              <a:rPr lang="en-US" sz="1800" b="1" baseline="0" dirty="0">
                <a:latin typeface="Century Gothic" panose="020B0502020202020204" pitchFamily="34" charset="0"/>
              </a:rPr>
              <a:t> TV </a:t>
            </a:r>
            <a:r>
              <a:rPr lang="en-US" sz="1800" b="1" baseline="0" dirty="0" err="1">
                <a:latin typeface="Century Gothic" panose="020B0502020202020204" pitchFamily="34" charset="0"/>
              </a:rPr>
              <a:t>Restringida</a:t>
            </a:r>
            <a:endParaRPr lang="en-US" sz="1800" b="1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Abril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Suscriptores TV Restringida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776869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9-402A-ABBE-ED1AD02F4C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Mayo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Suscriptores TV Restringida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777923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9-402A-ABBE-ED1AD02F4C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Mayo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Suscriptores TV Restringida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799351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9-402A-ABBE-ED1AD02F4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  <c:majorUnit val="1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Móviles Mayo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Lineas Moviles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CD-4AAF-AB9A-B7F75B9BAEA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42-432A-952C-C3691BF1C537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742-432A-952C-C3691BF1C53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CD-4AAF-AB9A-B7F75B9BAEA1}"/>
              </c:ext>
            </c:extLst>
          </c:dPt>
          <c:cat>
            <c:strRef>
              <c:f>Sheet1!$A$2:$A$5</c:f>
              <c:strCache>
                <c:ptCount val="3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5198890</c:v>
                </c:pt>
                <c:pt idx="1">
                  <c:v>3036124</c:v>
                </c:pt>
                <c:pt idx="2">
                  <c:v>486830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2-432A-952C-C3691BF1C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02656096"/>
        <c:axId val="705037696"/>
      </c:barChart>
      <c:catAx>
        <c:axId val="70265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5037696"/>
        <c:crosses val="autoZero"/>
        <c:auto val="1"/>
        <c:lblAlgn val="ctr"/>
        <c:lblOffset val="100"/>
        <c:noMultiLvlLbl val="0"/>
      </c:catAx>
      <c:valAx>
        <c:axId val="70503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265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</a:t>
            </a:r>
            <a:r>
              <a:rPr lang="es-DO" baseline="0" noProof="0" dirty="0">
                <a:latin typeface="Century Gothic" panose="020B0502020202020204" pitchFamily="34" charset="0"/>
              </a:rPr>
              <a:t> Post pago 5</a:t>
            </a:r>
            <a:r>
              <a:rPr lang="en-US" baseline="0" dirty="0">
                <a:latin typeface="Century Gothic" panose="020B0502020202020204" pitchFamily="34" charset="0"/>
              </a:rPr>
              <a:t>/2020</a:t>
            </a:r>
            <a:endParaRPr lang="en-US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25120689655172412"/>
          <c:y val="7.6899265233141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Lineas Post pago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0B-4FC3-ADD2-21C79BDA27BB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10B-4FC3-ADD2-21C79BDA27BB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0B-4FC3-ADD2-21C79BDA27B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63-49BD-8791-B269B0B2F080}"/>
              </c:ext>
            </c:extLst>
          </c:dPt>
          <c:cat>
            <c:strRef>
              <c:f>Sheet1!$A$2:$A$5</c:f>
              <c:strCache>
                <c:ptCount val="3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1335656</c:v>
                </c:pt>
                <c:pt idx="1">
                  <c:v>946357</c:v>
                </c:pt>
                <c:pt idx="2">
                  <c:v>29258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0B-4FC3-ADD2-21C79BDA2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92576"/>
        <c:axId val="705038112"/>
      </c:barChart>
      <c:catAx>
        <c:axId val="80109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5038112"/>
        <c:crosses val="autoZero"/>
        <c:auto val="1"/>
        <c:lblAlgn val="ctr"/>
        <c:lblOffset val="100"/>
        <c:noMultiLvlLbl val="0"/>
      </c:catAx>
      <c:valAx>
        <c:axId val="70503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</a:t>
            </a:r>
            <a:r>
              <a:rPr lang="es-DO" baseline="0" noProof="0" dirty="0">
                <a:latin typeface="Century Gothic" panose="020B0502020202020204" pitchFamily="34" charset="0"/>
              </a:rPr>
              <a:t> Pre pago </a:t>
            </a:r>
            <a:r>
              <a:rPr lang="en-US" baseline="0" dirty="0">
                <a:latin typeface="Century Gothic" panose="020B0502020202020204" pitchFamily="34" charset="0"/>
              </a:rPr>
              <a:t>5/2020</a:t>
            </a:r>
            <a:endParaRPr lang="en-US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25120689655172412"/>
          <c:y val="7.6899265233141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Lineas Prepago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43-45D6-8632-1C201213CFB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43-45D6-8632-1C201213CFB6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43-45D6-8632-1C201213CFB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43-45D6-8632-1C201213CFB6}"/>
              </c:ext>
            </c:extLst>
          </c:dPt>
          <c:cat>
            <c:strRef>
              <c:f>Sheet1!$A$2:$A$5</c:f>
              <c:strCache>
                <c:ptCount val="3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3863234</c:v>
                </c:pt>
                <c:pt idx="1">
                  <c:v>2089767</c:v>
                </c:pt>
                <c:pt idx="2">
                  <c:v>457572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43-45D6-8632-1C201213C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4111632"/>
        <c:axId val="704926608"/>
      </c:barChart>
      <c:catAx>
        <c:axId val="80411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26608"/>
        <c:crosses val="autoZero"/>
        <c:auto val="1"/>
        <c:lblAlgn val="ctr"/>
        <c:lblOffset val="100"/>
        <c:noMultiLvlLbl val="0"/>
      </c:catAx>
      <c:valAx>
        <c:axId val="70492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411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Locales Fijas </a:t>
            </a:r>
            <a:r>
              <a:rPr lang="en-US" sz="1862" b="0" i="0" u="none" strike="noStrike" baseline="0" dirty="0">
                <a:effectLst/>
                <a:latin typeface="Century Gothic" panose="020B0502020202020204" pitchFamily="34" charset="0"/>
              </a:rPr>
              <a:t>5/2020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Líneas Fijas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69-4C04-8FBC-677886D7CCA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42-432A-952C-C3691BF1C537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742-432A-952C-C3691BF1C53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69-4C04-8FBC-677886D7CCA1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F69-4C04-8FBC-677886D7CCA1}"/>
              </c:ext>
            </c:extLst>
          </c:dPt>
          <c:cat>
            <c:strRef>
              <c:f>Sheet1!$A$2:$A$6</c:f>
              <c:strCache>
                <c:ptCount val="5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  <c:pt idx="3">
                  <c:v>WindTelecom</c:v>
                </c:pt>
                <c:pt idx="4">
                  <c:v>Cap Cana Tel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605799</c:v>
                </c:pt>
                <c:pt idx="1">
                  <c:v>78811</c:v>
                </c:pt>
                <c:pt idx="2">
                  <c:v>43929</c:v>
                </c:pt>
                <c:pt idx="3">
                  <c:v>1982</c:v>
                </c:pt>
                <c:pt idx="4" formatCode="General">
                  <c:v>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2-432A-952C-C3691BF1C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74176"/>
        <c:axId val="704956880"/>
      </c:barChart>
      <c:catAx>
        <c:axId val="8010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56880"/>
        <c:crosses val="autoZero"/>
        <c:auto val="1"/>
        <c:lblAlgn val="ctr"/>
        <c:lblOffset val="100"/>
        <c:noMultiLvlLbl val="0"/>
      </c:catAx>
      <c:valAx>
        <c:axId val="7049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74176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Fijas Mayo</a:t>
            </a:r>
            <a:r>
              <a:rPr lang="es-DO" baseline="0" noProof="0" dirty="0">
                <a:latin typeface="Century Gothic" panose="020B0502020202020204" pitchFamily="34" charset="0"/>
              </a:rPr>
              <a:t> </a:t>
            </a:r>
            <a:r>
              <a:rPr lang="en-US" baseline="0" dirty="0">
                <a:latin typeface="Century Gothic" panose="020B0502020202020204" pitchFamily="34" charset="0"/>
              </a:rPr>
              <a:t>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Líneas Fijas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1F-4184-815A-AF783A30AAA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1F-4184-815A-AF783A30AAA6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1F-4184-815A-AF783A30AAA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C1F-4184-815A-AF783A30AAA6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C1F-4184-815A-AF783A30AAA6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C1F-4184-815A-AF783A30AAA6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C1F-4184-815A-AF783A30AAA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C1F-4184-815A-AF783A30AAA6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C1F-4184-815A-AF783A30AAA6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C1F-4184-815A-AF783A30AAA6}"/>
              </c:ext>
            </c:extLst>
          </c:dPt>
          <c:cat>
            <c:strRef>
              <c:f>Sheet1!$A$2:$A$12</c:f>
              <c:strCache>
                <c:ptCount val="11"/>
                <c:pt idx="0">
                  <c:v>CLARO    </c:v>
                </c:pt>
                <c:pt idx="1">
                  <c:v>ALTICE DOMINICANA   </c:v>
                </c:pt>
                <c:pt idx="2">
                  <c:v>TRILOGY DOMINICANA (VIVA)   </c:v>
                </c:pt>
                <c:pt idx="3">
                  <c:v>WIND TELECOM   </c:v>
                </c:pt>
                <c:pt idx="4">
                  <c:v>COLUMBUS NETWORKS DOMINICANA  </c:v>
                </c:pt>
                <c:pt idx="5">
                  <c:v>MUNDO1 TELECOM  </c:v>
                </c:pt>
                <c:pt idx="6">
                  <c:v>CAP CANA TEL, S.A.   </c:v>
                </c:pt>
                <c:pt idx="7">
                  <c:v>BMAX SANTO DOMINGO   </c:v>
                </c:pt>
                <c:pt idx="8">
                  <c:v>ONEMAX, S.A.   </c:v>
                </c:pt>
                <c:pt idx="9">
                  <c:v>ADVANCED VOIP TELECOM S.A.   </c:v>
                </c:pt>
                <c:pt idx="10">
                  <c:v>DR-PRONTOTEL  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831833</c:v>
                </c:pt>
                <c:pt idx="1">
                  <c:v>279616</c:v>
                </c:pt>
                <c:pt idx="2">
                  <c:v>43929</c:v>
                </c:pt>
                <c:pt idx="3">
                  <c:v>15223</c:v>
                </c:pt>
                <c:pt idx="4">
                  <c:v>1069</c:v>
                </c:pt>
                <c:pt idx="5" formatCode="General">
                  <c:v>378</c:v>
                </c:pt>
                <c:pt idx="6" formatCode="General">
                  <c:v>308</c:v>
                </c:pt>
                <c:pt idx="7" formatCode="General">
                  <c:v>306</c:v>
                </c:pt>
                <c:pt idx="8" formatCode="General">
                  <c:v>65</c:v>
                </c:pt>
                <c:pt idx="9" formatCode="General">
                  <c:v>22</c:v>
                </c:pt>
                <c:pt idx="10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C1F-4184-815A-AF783A30A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74176"/>
        <c:axId val="704956880"/>
      </c:barChart>
      <c:catAx>
        <c:axId val="8010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56880"/>
        <c:crosses val="autoZero"/>
        <c:auto val="1"/>
        <c:lblAlgn val="ctr"/>
        <c:lblOffset val="100"/>
        <c:noMultiLvlLbl val="0"/>
      </c:catAx>
      <c:valAx>
        <c:axId val="7049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74176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</a:t>
            </a:r>
            <a:r>
              <a:rPr lang="en-US" dirty="0">
                <a:latin typeface="Century Gothic" panose="020B0502020202020204" pitchFamily="34" charset="0"/>
              </a:rPr>
              <a:t>IP </a:t>
            </a:r>
            <a:r>
              <a:rPr lang="en-US" sz="1862" b="0" i="0" u="none" strike="noStrike" baseline="0" dirty="0">
                <a:effectLst/>
                <a:latin typeface="Century Gothic" panose="020B0502020202020204" pitchFamily="34" charset="0"/>
              </a:rPr>
              <a:t>5/2020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>
        <c:manualLayout>
          <c:layoutTarget val="inner"/>
          <c:xMode val="edge"/>
          <c:yMode val="edge"/>
          <c:x val="0.16901343645013137"/>
          <c:y val="0.17995453259786712"/>
          <c:w val="0.7983577204934359"/>
          <c:h val="0.188689397799316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Líneas IP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0C-46C3-BD77-BDF5A7FC2872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0C-46C3-BD77-BDF5A7FC287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0C-46C3-BD77-BDF5A7FC2872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0C-46C3-BD77-BDF5A7FC2872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00C-46C3-BD77-BDF5A7FC287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00C-46C3-BD77-BDF5A7FC2872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00C-46C3-BD77-BDF5A7FC2872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00C-46C3-BD77-BDF5A7FC2872}"/>
              </c:ext>
            </c:extLst>
          </c:dPt>
          <c:cat>
            <c:strRef>
              <c:f>Sheet1!$A$2:$A$10</c:f>
              <c:strCache>
                <c:ptCount val="9"/>
                <c:pt idx="0">
                  <c:v>CLARO    </c:v>
                </c:pt>
                <c:pt idx="1">
                  <c:v>ALTICE DOMINICANA   </c:v>
                </c:pt>
                <c:pt idx="2">
                  <c:v>WIND TELECOM   </c:v>
                </c:pt>
                <c:pt idx="3">
                  <c:v>COLUMBUS NETWORKS DOMINICANA  </c:v>
                </c:pt>
                <c:pt idx="4">
                  <c:v>MUNDO1 TELECOM  </c:v>
                </c:pt>
                <c:pt idx="5">
                  <c:v>BMAX SANTO DOMINGO   </c:v>
                </c:pt>
                <c:pt idx="6">
                  <c:v>ONEMAX, S.A.   </c:v>
                </c:pt>
                <c:pt idx="7">
                  <c:v>ADVANCED VOIP TELECOM S.A.   </c:v>
                </c:pt>
                <c:pt idx="8">
                  <c:v>DR-PRONTOTEL  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226034</c:v>
                </c:pt>
                <c:pt idx="1">
                  <c:v>200805</c:v>
                </c:pt>
                <c:pt idx="2">
                  <c:v>13241</c:v>
                </c:pt>
                <c:pt idx="3">
                  <c:v>1069</c:v>
                </c:pt>
                <c:pt idx="4" formatCode="General">
                  <c:v>378</c:v>
                </c:pt>
                <c:pt idx="5" formatCode="General">
                  <c:v>306</c:v>
                </c:pt>
                <c:pt idx="6" formatCode="General">
                  <c:v>65</c:v>
                </c:pt>
                <c:pt idx="7" formatCode="General">
                  <c:v>22</c:v>
                </c:pt>
                <c:pt idx="8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00C-46C3-BD77-BDF5A7FC28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74176"/>
        <c:axId val="704956880"/>
      </c:barChart>
      <c:catAx>
        <c:axId val="8010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56880"/>
        <c:crosses val="autoZero"/>
        <c:auto val="1"/>
        <c:lblAlgn val="ctr"/>
        <c:lblOffset val="100"/>
        <c:noMultiLvlLbl val="0"/>
      </c:catAx>
      <c:valAx>
        <c:axId val="7049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74176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178691146629398E-2"/>
          <c:y val="0.76505919077527351"/>
          <c:w val="0.87597979954632588"/>
          <c:h val="0.209258565429941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62" b="0" i="0" u="none" strike="noStrike" baseline="0" dirty="0">
                <a:effectLst/>
                <a:latin typeface="Century Gothic" panose="020B0502020202020204" pitchFamily="34" charset="0"/>
              </a:rPr>
              <a:t>Cuentas de Acceso a Internet Mayo 2020 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FE-493E-9B40-1A6183D5D682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1FE-493E-9B40-1A6183D5D68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FE-493E-9B40-1A6183D5D682}"/>
              </c:ext>
            </c:extLst>
          </c:dPt>
          <c:cat>
            <c:strRef>
              <c:f>Sheet1!$A$2:$A$5</c:f>
              <c:strCache>
                <c:ptCount val="4"/>
                <c:pt idx="0">
                  <c:v>CLARO    </c:v>
                </c:pt>
                <c:pt idx="1">
                  <c:v>ALTICE DOMINICANA   </c:v>
                </c:pt>
                <c:pt idx="2">
                  <c:v>TRILOGY DOMINICANA (VIVA)   </c:v>
                </c:pt>
                <c:pt idx="3">
                  <c:v>WIND TELECOM   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4557095</c:v>
                </c:pt>
                <c:pt idx="1">
                  <c:v>2970169</c:v>
                </c:pt>
                <c:pt idx="2">
                  <c:v>361660</c:v>
                </c:pt>
                <c:pt idx="3">
                  <c:v>40611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FE-493E-9B40-1A6183D5D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9191855"/>
        <c:axId val="940280303"/>
      </c:barChart>
      <c:catAx>
        <c:axId val="1019191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940280303"/>
        <c:crossesAt val="5000"/>
        <c:auto val="1"/>
        <c:lblAlgn val="ctr"/>
        <c:lblOffset val="100"/>
        <c:noMultiLvlLbl val="0"/>
      </c:catAx>
      <c:valAx>
        <c:axId val="94028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019191855"/>
        <c:crosses val="autoZero"/>
        <c:crossBetween val="between"/>
        <c:majorUnit val="5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Suscriptores</a:t>
            </a:r>
            <a:r>
              <a:rPr lang="es-DO" baseline="0" noProof="0" dirty="0">
                <a:latin typeface="Century Gothic" panose="020B0502020202020204" pitchFamily="34" charset="0"/>
              </a:rPr>
              <a:t> Servicio TV Restringida Mayo </a:t>
            </a:r>
            <a:r>
              <a:rPr lang="en-US" baseline="0" dirty="0">
                <a:latin typeface="Century Gothic" panose="020B0502020202020204" pitchFamily="34" charset="0"/>
              </a:rPr>
              <a:t>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FFD-4E65-8FF3-B0181190626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FFD-4E65-8FF3-B01811906263}"/>
              </c:ext>
            </c:extLst>
          </c:dPt>
          <c:dPt>
            <c:idx val="2"/>
            <c:invertIfNegative val="0"/>
            <c:bubble3D val="0"/>
            <c:spPr>
              <a:solidFill>
                <a:srgbClr val="CC0099"/>
              </a:solidFill>
              <a:ln>
                <a:solidFill>
                  <a:srgbClr val="CC009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FFD-4E65-8FF3-B01811906263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FFD-4E65-8FF3-B0181190626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FFD-4E65-8FF3-B0181190626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FFD-4E65-8FF3-B01811906263}"/>
              </c:ext>
            </c:extLst>
          </c:dPt>
          <c:cat>
            <c:strRef>
              <c:f>Sheet1!$A$2:$A$12</c:f>
              <c:strCache>
                <c:ptCount val="8"/>
                <c:pt idx="0">
                  <c:v>CLARO    </c:v>
                </c:pt>
                <c:pt idx="1">
                  <c:v>ALTICE DOMINICANA   </c:v>
                </c:pt>
                <c:pt idx="2">
                  <c:v>ASTER - TECNODISA   </c:v>
                </c:pt>
                <c:pt idx="3">
                  <c:v>TELEOPERADORA DEL NORDESTE, SRL   </c:v>
                </c:pt>
                <c:pt idx="4">
                  <c:v> CORPORACIÓN SATELITAL NOVAVISIÓN DOMINICANA, S.A.S.</c:v>
                </c:pt>
                <c:pt idx="5">
                  <c:v>SERVICIOS TV SATELITE MCR, SRL  </c:v>
                </c:pt>
                <c:pt idx="6">
                  <c:v>TELECABLE CENTRAL, SRL   </c:v>
                </c:pt>
                <c:pt idx="7">
                  <c:v>TELECABLE OCOA,S.R.L.   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427930</c:v>
                </c:pt>
                <c:pt idx="1">
                  <c:v>154341</c:v>
                </c:pt>
                <c:pt idx="2">
                  <c:v>30335</c:v>
                </c:pt>
                <c:pt idx="3">
                  <c:v>23718</c:v>
                </c:pt>
                <c:pt idx="4">
                  <c:v>22099</c:v>
                </c:pt>
                <c:pt idx="5">
                  <c:v>10445</c:v>
                </c:pt>
                <c:pt idx="6">
                  <c:v>6413</c:v>
                </c:pt>
                <c:pt idx="7">
                  <c:v>5298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D-4E65-8FF3-B01811906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4091967"/>
        <c:axId val="969376959"/>
      </c:barChart>
      <c:catAx>
        <c:axId val="1134091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969376959"/>
        <c:crosses val="autoZero"/>
        <c:auto val="1"/>
        <c:lblAlgn val="ctr"/>
        <c:lblOffset val="100"/>
        <c:noMultiLvlLbl val="0"/>
      </c:catAx>
      <c:valAx>
        <c:axId val="969376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134091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4.1834988017802124E-2"/>
          <c:y val="0.69649098238012097"/>
          <c:w val="0.84145079691125568"/>
          <c:h val="0.294256617160055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0.78215</cdr:x>
      <cdr:y>0.5</cdr:y>
    </cdr:from>
    <cdr:to>
      <cdr:x>0.90826</cdr:x>
      <cdr:y>0.71014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687F9DC-8C91-4CC2-91D0-69564C6231CD}"/>
            </a:ext>
          </a:extLst>
        </cdr:cNvPr>
        <cdr:cNvSpPr txBox="1"/>
      </cdr:nvSpPr>
      <cdr:spPr>
        <a:xfrm xmlns:a="http://schemas.openxmlformats.org/drawingml/2006/main">
          <a:off x="8224736" y="2175669"/>
          <a:ext cx="132620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rtl="0"/>
          <a:r>
            <a:rPr lang="es-DO" b="1" dirty="0"/>
            <a:t> </a:t>
          </a:r>
          <a:r>
            <a:rPr lang="es-DO" sz="2000" b="1" dirty="0">
              <a:latin typeface="Century Gothic" panose="020B0502020202020204" pitchFamily="34" charset="0"/>
            </a:rPr>
            <a:t>8,721,844  </a:t>
          </a:r>
          <a:endParaRPr lang="en-US" sz="2000" b="1" dirty="0">
            <a:latin typeface="Century Gothic" panose="020B0502020202020204" pitchFamily="34" charset="0"/>
          </a:endParaRPr>
        </a:p>
      </cdr:txBody>
    </cdr:sp>
  </cdr:relSizeAnchor>
  <cdr:relSizeAnchor xmlns:cdr="http://schemas.openxmlformats.org/drawingml/2006/chartDrawing">
    <cdr:from>
      <cdr:x>0.77752</cdr:x>
      <cdr:y>0.76976</cdr:y>
    </cdr:from>
    <cdr:to>
      <cdr:x>0.86448</cdr:x>
      <cdr:y>0.9799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FBC0527-A0CB-4655-B5AA-F74715049A32}"/>
            </a:ext>
          </a:extLst>
        </cdr:cNvPr>
        <cdr:cNvSpPr txBox="1"/>
      </cdr:nvSpPr>
      <cdr:spPr>
        <a:xfrm xmlns:a="http://schemas.openxmlformats.org/drawingml/2006/main">
          <a:off x="8176098" y="334949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6359-EF4B-475E-9F79-5C425AD2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889BB-6CBA-4B20-A0C4-42D952861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BA673-D940-4B5A-8628-21627415D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24195-210E-44BA-A924-048A1246A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7E6D2-CB7A-4E61-80E5-6E9C34C5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3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4E72-1AB2-4F91-B04A-4315FDCCA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C5708-5482-4931-9EC7-87E19CBC9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54BF5-BB4F-40A7-9A48-FC28070C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C16EB-599B-49A9-AF3B-0BC49CC8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F37DC-FFCD-4E6D-B006-95C34CED3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4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92D6F-082F-4BF2-8426-011215F97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3EC22-0A05-4A57-9E8A-E94D4AF10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935D1-A4EE-4837-923C-756AA16D8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1E6D8-A853-4789-AFB2-8F21C2C4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33349-4DDA-4545-AC98-2CD3A653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1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8758B-AFAA-4BFE-885B-9A9A6718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B2935-FD4C-4E46-B091-797A3E79A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99E60-C2B8-4954-9AC8-5C87B5D6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67161-D138-42B4-9C9D-627530AC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2252B-9140-4BDD-A386-41FE0580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2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D467-152A-4DA5-AFDF-16085B566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ED99E-2AC4-426D-82AC-15391BAE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63F0F-DB11-44B8-AF20-71ACF605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5558-9A09-4F7B-9756-E9AD2A350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B00E4-7413-4AF4-91AA-B645271E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5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D425-84F1-422B-8C32-82305EC54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68283-A244-4221-84B6-007069D86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64D4B-6587-452E-AE7C-6A0E95020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0D5E3-F802-4CAB-8F25-99CE3C96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B1836-68A4-4A50-AF4C-7D7C7239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6EBF7-4386-412B-A345-A2880A0F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1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A8DF-EF4E-47AE-A661-AF2EDE5CB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80B68-01A5-4FE8-8388-03F81DB80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82411-8571-4876-BA72-B4C1671C8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0E239-0AEC-406F-B230-1F3095E4D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B3ED0-B019-4276-80B3-2BC0EC69B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045A41-F97B-4E68-A893-B42FCDB1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C1EC93-B512-4465-A5B5-9AB69109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A9205-790C-47BB-B69A-87D1FC07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9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AFB6-7240-4D48-A80A-85118A1A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8020D-BD48-450D-999D-3FC6AF21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1191E-54C6-415A-B696-A69C11584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3344-5297-4C39-802C-887365CB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5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AACF52-5944-4008-BF1C-060369F4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5116AC-43D4-4448-ACE4-A61A6CE7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0CF85-078C-4396-8FE9-355FEC894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2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6979-52EB-4341-9166-499B7AE0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ADFE2-D45D-4D06-AFC9-55D428026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AD1E2-B341-47D5-8026-2E8BBD20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7BECF-2D38-40DF-9C8E-23A8F394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872A6-8163-4E2E-A0A5-9C6E05A5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AB8FB-1307-4F91-9F21-BF7B18B1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1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45F81-69CC-4CBE-A466-BF820F36F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D73429-497A-4245-B851-94ADD7DED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48361-22D4-4E4F-9DC2-A7C2D730F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D7F1C-1AB5-4B7C-92CE-F838C03B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2270E-6848-4031-A414-41942E3D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2C2DA-D21A-4885-A0D8-60B8388DF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0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C434F-C71B-4505-83C4-9A0A263A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BED9A-4DDA-449D-A7D5-D3FE21725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90127-E530-4642-97BE-64036A0B6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E4C3-4056-447D-8773-6BD8492D1F4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CDE4C-1B6E-4804-B231-6B9E599BD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83661-0211-43E7-A5B5-7369E2F0A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9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01C9-E150-404F-99A8-4B26B7707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113" y="1122363"/>
            <a:ext cx="10301287" cy="2387600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Century Gothic" panose="020B0502020202020204" pitchFamily="34" charset="0"/>
              </a:rPr>
              <a:t>Indicadores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Telecomunicaciones</a:t>
            </a:r>
            <a:r>
              <a:rPr lang="en-US" sz="4800" dirty="0">
                <a:latin typeface="Century Gothic" panose="020B0502020202020204" pitchFamily="34" charset="0"/>
              </a:rPr>
              <a:t> MAYO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998EE-4FE8-4F7E-B149-F530266FA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1988" y="5229225"/>
            <a:ext cx="6986587" cy="1149349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sz="1800" dirty="0">
                <a:latin typeface="Century Gothic" panose="020B0502020202020204" pitchFamily="34" charset="0"/>
              </a:rPr>
              <a:t>COMTEC</a:t>
            </a:r>
          </a:p>
          <a:p>
            <a:pPr algn="r"/>
            <a:r>
              <a:rPr lang="en-US" sz="1800" dirty="0" err="1">
                <a:latin typeface="Century Gothic" panose="020B0502020202020204" pitchFamily="34" charset="0"/>
              </a:rPr>
              <a:t>Asociación</a:t>
            </a:r>
            <a:r>
              <a:rPr lang="en-US" sz="1800" dirty="0">
                <a:latin typeface="Century Gothic" panose="020B0502020202020204" pitchFamily="34" charset="0"/>
              </a:rPr>
              <a:t> de </a:t>
            </a:r>
            <a:r>
              <a:rPr lang="en-US" sz="1800" dirty="0" err="1">
                <a:latin typeface="Century Gothic" panose="020B0502020202020204" pitchFamily="34" charset="0"/>
              </a:rPr>
              <a:t>Empresas</a:t>
            </a:r>
            <a:r>
              <a:rPr lang="en-US" sz="1800" dirty="0">
                <a:latin typeface="Century Gothic" panose="020B0502020202020204" pitchFamily="34" charset="0"/>
              </a:rPr>
              <a:t> de Comunicaciones y </a:t>
            </a:r>
            <a:r>
              <a:rPr lang="en-US" sz="1800" dirty="0" err="1">
                <a:latin typeface="Century Gothic" panose="020B0502020202020204" pitchFamily="34" charset="0"/>
              </a:rPr>
              <a:t>Tecnología</a:t>
            </a:r>
            <a:endParaRPr lang="en-US" sz="1800" dirty="0">
              <a:latin typeface="Century Gothic" panose="020B0502020202020204" pitchFamily="34" charset="0"/>
            </a:endParaRPr>
          </a:p>
          <a:p>
            <a:pPr algn="r"/>
            <a:r>
              <a:rPr lang="en-US" sz="1800" dirty="0" err="1">
                <a:latin typeface="Century Gothic" panose="020B0502020202020204" pitchFamily="34" charset="0"/>
              </a:rPr>
              <a:t>Elaborado</a:t>
            </a:r>
            <a:r>
              <a:rPr lang="en-US" sz="1800" dirty="0">
                <a:latin typeface="Century Gothic" panose="020B0502020202020204" pitchFamily="34" charset="0"/>
              </a:rPr>
              <a:t> por la Dirección Ejecutiva</a:t>
            </a:r>
          </a:p>
          <a:p>
            <a:pPr algn="r"/>
            <a:r>
              <a:rPr lang="en-US" sz="1800" dirty="0">
                <a:latin typeface="Century Gothic" panose="020B0502020202020204" pitchFamily="34" charset="0"/>
              </a:rPr>
              <a:t>Julio 2020</a:t>
            </a:r>
          </a:p>
        </p:txBody>
      </p:sp>
    </p:spTree>
    <p:extLst>
      <p:ext uri="{BB962C8B-B14F-4D97-AF65-F5344CB8AC3E}">
        <p14:creationId xmlns:p14="http://schemas.microsoft.com/office/powerpoint/2010/main" val="447209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/>
          </a:bodyPr>
          <a:lstStyle/>
          <a:p>
            <a:r>
              <a:rPr lang="es-ES" sz="1800" b="1" dirty="0">
                <a:latin typeface="Century Gothic" panose="020B0502020202020204" pitchFamily="34" charset="0"/>
              </a:rPr>
              <a:t>3. Detalle de Cuentas de Acceso a </a:t>
            </a:r>
            <a:r>
              <a:rPr lang="es-DO" sz="1800" b="1" dirty="0">
                <a:latin typeface="Century Gothic" panose="020B0502020202020204" pitchFamily="34" charset="0"/>
              </a:rPr>
              <a:t>Internet Mayo </a:t>
            </a:r>
            <a:r>
              <a:rPr lang="en-US" sz="1800" b="1" dirty="0">
                <a:latin typeface="Century Gothic" panose="020B0502020202020204" pitchFamily="34" charset="0"/>
              </a:rPr>
              <a:t>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961819"/>
              </p:ext>
            </p:extLst>
          </p:nvPr>
        </p:nvGraphicFramePr>
        <p:xfrm>
          <a:off x="838200" y="1209675"/>
          <a:ext cx="470535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280353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CLARO 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4,557,095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ALTICE DOMINICANA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2,970,169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TRILOGY DOMINICANA (VIVA)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361,660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WIND TELECOM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40,611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TELEOPERADORA DEL NORDESTE,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8,579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SERVICIOS TV SATELITE MCR, SRL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8,516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CENTRAL,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6,270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TELEIMAGEN  SATELITAL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6,158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ASTER - TECNODISA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5,792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TELEVISION POR CABLE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4,963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ATLANTICO,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4,157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TELEVIADUCTO, SRL 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4,038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COLUMBUS NETWORKS DOMINICANA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2,074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E974B1D2-A6AF-4986-BC1A-F52A5BF9E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592624"/>
              </p:ext>
            </p:extLst>
          </p:nvPr>
        </p:nvGraphicFramePr>
        <p:xfrm>
          <a:off x="6096000" y="1209675"/>
          <a:ext cx="473392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92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INTERNACIONAL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1,523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ONDA ORIENTAL 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1,174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TELEMON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1,020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ORBIT CABLE, S. A.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VILLA TAPIA CABLE VISION,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AIR COMUNICATION,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941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SABANETA S.R.L.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MAX S.R.L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 CANA TEL, S.A.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AMBAR CABLE TV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REDES TELEVISIVAS SATELITAL   (RETEVISA)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DEL NORTE SRL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LA UNION,SRL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515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6779EF-79E1-4DE5-8AF3-F1288129EBC5}"/>
              </a:ext>
            </a:extLst>
          </p:cNvPr>
          <p:cNvSpPr txBox="1"/>
          <p:nvPr/>
        </p:nvSpPr>
        <p:spPr>
          <a:xfrm>
            <a:off x="838200" y="6457890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-Mayo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1460317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503827"/>
              </p:ext>
            </p:extLst>
          </p:nvPr>
        </p:nvGraphicFramePr>
        <p:xfrm>
          <a:off x="838199" y="947254"/>
          <a:ext cx="4691063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DAJABON CABLEVISION, S.R.L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SENDAS ENTERPRICES, SRL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1887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MAO CABLE VISION,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COMPOSTELA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MONTECRISTI CABLEVISION, S. R. L.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BMAX SANTO DOMINGO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SONICO COMUNICACIONES SRL (CABLESONICO)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176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LUPERON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VISION E. GONZALEZ,S.R.L.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PUERTO PLATA,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TELEVISION ARCOIRIS, S,A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106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ONEMAX, S.A.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YUMA VISION SRL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UNE COMUNICACIONES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E974B1D2-A6AF-4986-BC1A-F52A5BF9E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687921"/>
              </p:ext>
            </p:extLst>
          </p:nvPr>
        </p:nvGraphicFramePr>
        <p:xfrm>
          <a:off x="5810875" y="947254"/>
          <a:ext cx="475773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92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66813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CERRONET, SRL.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BT LATAM DOMINICANA, S.A 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TEKCOM DOMINCANA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749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DR-PRONTOTEL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9279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GOLD DATA DOMINICANA,S.A.S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487764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941F87B-8DD8-44B0-9D6E-AD88CFD7AF80}"/>
              </a:ext>
            </a:extLst>
          </p:cNvPr>
          <p:cNvSpPr/>
          <p:nvPr/>
        </p:nvSpPr>
        <p:spPr>
          <a:xfrm>
            <a:off x="748350" y="471524"/>
            <a:ext cx="6399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3. Detalle de Cuentas de Acceso a Internet</a:t>
            </a:r>
            <a:r>
              <a:rPr lang="es-DO" b="1" dirty="0">
                <a:latin typeface="Century Gothic" panose="020B0502020202020204" pitchFamily="34" charset="0"/>
              </a:rPr>
              <a:t> Mayo </a:t>
            </a:r>
            <a:r>
              <a:rPr lang="en-US" b="1" dirty="0">
                <a:latin typeface="Century Gothic" panose="020B0502020202020204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724003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Autofit/>
          </a:bodyPr>
          <a:lstStyle/>
          <a:p>
            <a:r>
              <a:rPr lang="es-DO" sz="1800" b="1" dirty="0">
                <a:latin typeface="Century Gothic" panose="020B0502020202020204" pitchFamily="34" charset="0"/>
              </a:rPr>
              <a:t>4. Suscriptores Servicio TV Restringida Mayo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493971"/>
              </p:ext>
            </p:extLst>
          </p:nvPr>
        </p:nvGraphicFramePr>
        <p:xfrm>
          <a:off x="838200" y="1108420"/>
          <a:ext cx="470535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163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CLARO 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427,930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ALTICE DOMINICANA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154,341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ASTER - TECNODISA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30,335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TELEOPERADORA DEL NORDESTE, SRL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23,718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CORPORACIÓN SATELITAL NOVAVISIÓN DOMINICANA, S.A.S.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22,099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SERVICIOS TV SATELITE MCR, SRL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10,445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CENTRAL,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6,413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OCOA,S.R.L.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5,298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PUERTO PLATA,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4,864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ORBIT CABLE, S. A.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4,418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ATLANTICO,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4,223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BANILEJO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3,823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TELEVIADUCTO, SRL 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3,672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E974B1D2-A6AF-4986-BC1A-F52A5BF9E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710243"/>
              </p:ext>
            </p:extLst>
          </p:nvPr>
        </p:nvGraphicFramePr>
        <p:xfrm>
          <a:off x="6096000" y="1108420"/>
          <a:ext cx="490537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27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 COTUI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3,490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SAMANA S.R.L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3,489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STAR CABLE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3,391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CABLEVISION JARABACOA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3,081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TRILOGY DOMINICANA (VIVA)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3,069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SABANETA S.R.L.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2,812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COMPOSTELA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2,653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TELEINCA, S.R.L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2,647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TELEVISION POR CABLE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2,607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MAX S.R.L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2,538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LA UNION,SRL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2,509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UNE COMUNICACIONES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2,402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REDES TELEVISIVAS SATELITAL   (RETEVISA)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2,238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852B297-E0D3-4BF2-9E0B-63AEB30DF652}"/>
              </a:ext>
            </a:extLst>
          </p:cNvPr>
          <p:cNvSpPr txBox="1"/>
          <p:nvPr/>
        </p:nvSpPr>
        <p:spPr>
          <a:xfrm>
            <a:off x="838200" y="6401435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-Mayo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85034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604"/>
            <a:ext cx="10515600" cy="610360"/>
          </a:xfrm>
        </p:spPr>
        <p:txBody>
          <a:bodyPr>
            <a:normAutofit/>
          </a:bodyPr>
          <a:lstStyle/>
          <a:p>
            <a:r>
              <a:rPr lang="es-DO" sz="1800" b="1" dirty="0">
                <a:latin typeface="Century Gothic" panose="020B0502020202020204" pitchFamily="34" charset="0"/>
              </a:rPr>
              <a:t>4. Suscriptores Servicio TV Restringida Mayo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801080"/>
              </p:ext>
            </p:extLst>
          </p:nvPr>
        </p:nvGraphicFramePr>
        <p:xfrm>
          <a:off x="838200" y="825570"/>
          <a:ext cx="4919663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47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TV CABLE SAN JUAN. S.A.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1,990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TELEIMAGEN  SATELITAL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1,863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TELEMON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1,860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TELEVISION ARCOIRIS, S,A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1,717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 VISION,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1,676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VISION E. GONZALEZ,S.R.L.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1,673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INTERNACIONAL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1,638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AMBAR CABLE TV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1,624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UNIVERSAL CABLE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1,558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ÉXITO VISION CABLE SAS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1,282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TVCB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1,272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27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CABLEVISION DEL CARIBE EIRL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1,241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5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VILLA TAPIA CABLE VISION,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1,228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60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TV CABLE SAN JUAN. S.A.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1,990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700853"/>
                  </a:ext>
                </a:extLst>
              </a:tr>
            </a:tbl>
          </a:graphicData>
        </a:graphic>
      </p:graphicFrame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B1B6857E-7A71-494F-8296-5E028D02C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184987"/>
              </p:ext>
            </p:extLst>
          </p:nvPr>
        </p:nvGraphicFramePr>
        <p:xfrm>
          <a:off x="5877960" y="842964"/>
          <a:ext cx="4910138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951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DEL NORTE SRL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1,200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DAJABON CABLEVISION, S.R.L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1,140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MONTECRISTI CABLEVISION, S. R. L.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1,136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AIR COMUNICATION,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1,062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MAO CABLE VISION,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958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SONICO COMUNICACIONES SRL (CABLESONICO)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843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ONDA ORIENTAL 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830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VISION YAMASA S.R.L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809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TELEJIMA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700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MDCTV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698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UNICABLE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689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27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ASTRO CABLEVISION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682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5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CABLESAT DOMINICANA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629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60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DEL NORTE SRL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1,200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70085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1D84404-94F6-4718-807D-C9588D0C309D}"/>
              </a:ext>
            </a:extLst>
          </p:cNvPr>
          <p:cNvSpPr txBox="1"/>
          <p:nvPr/>
        </p:nvSpPr>
        <p:spPr>
          <a:xfrm>
            <a:off x="838200" y="6405564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-Mayo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2549404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359"/>
            <a:ext cx="10515600" cy="721553"/>
          </a:xfrm>
        </p:spPr>
        <p:txBody>
          <a:bodyPr>
            <a:normAutofit/>
          </a:bodyPr>
          <a:lstStyle/>
          <a:p>
            <a:r>
              <a:rPr lang="es-DO" sz="1800" b="1" dirty="0">
                <a:latin typeface="Century Gothic" panose="020B0502020202020204" pitchFamily="34" charset="0"/>
              </a:rPr>
              <a:t>4. Suscriptores Servicio TV Restringida Mayo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441915"/>
              </p:ext>
            </p:extLst>
          </p:nvPr>
        </p:nvGraphicFramePr>
        <p:xfrm>
          <a:off x="933734" y="791029"/>
          <a:ext cx="4719638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57338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 CANA TEL, S.A.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524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LUPERON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510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YUMA VISION SRL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502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RODRIGUEZ CABLE VISION 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475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DELTA COMUNICACIONES,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469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COLOR S R 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CRISPELL CABLE VISION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399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TECNISATELLITE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392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EL LIMON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382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LUZ VISION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322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SENDAS ENTERPRICES, SRL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317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27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 STAR DOMINICANA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312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5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MONTAÑA CABLE TV,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305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60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 CANA TEL, S.A.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524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700853"/>
                  </a:ext>
                </a:extLst>
              </a:tr>
            </a:tbl>
          </a:graphicData>
        </a:graphic>
      </p:graphicFrame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A873BD2D-162E-47C8-9A86-601732B269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714739"/>
              </p:ext>
            </p:extLst>
          </p:nvPr>
        </p:nvGraphicFramePr>
        <p:xfrm>
          <a:off x="6096000" y="791029"/>
          <a:ext cx="4719638" cy="5712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515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MATOS AGUASVIVAS TV POR CABLE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245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TELEVISION PUNTO I COMUNICACIONES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234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521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CABLES DE MICHES EIRL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233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TRASVERCOM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MELO TV X CABLE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195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POLOVISION, S.A.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190 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LAS GUARANAS S.R.L.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149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BOUQUET FRANCAIS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143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TECNICOS DE TV POR CABLE INDEPENDENCIA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131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VISION GOMEZ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115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CARACOLES CXA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91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231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 JAHINI SRL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3550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SANTO DOMINGO, S.R.L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8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BMAX SANTO DOMINGO 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8195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697D55C-46AF-4C93-B2E0-83C7EFD4300E}"/>
              </a:ext>
            </a:extLst>
          </p:cNvPr>
          <p:cNvSpPr txBox="1"/>
          <p:nvPr/>
        </p:nvSpPr>
        <p:spPr>
          <a:xfrm>
            <a:off x="5777948" y="6457890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-Mayo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2340188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F065-FA58-44AC-9772-E330DA52C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9263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Century Gothic" panose="020B0502020202020204" pitchFamily="34" charset="0"/>
              </a:rPr>
              <a:t>5. </a:t>
            </a:r>
            <a:r>
              <a:rPr lang="es-DO" sz="1800" b="1" dirty="0">
                <a:latin typeface="Century Gothic" panose="020B0502020202020204" pitchFamily="34" charset="0"/>
              </a:rPr>
              <a:t>Detalle Análisis Estadístico </a:t>
            </a:r>
            <a:endParaRPr lang="es-DO" sz="18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D662AA-503E-4ED8-BF02-4AAAA2F379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72946"/>
              </p:ext>
            </p:extLst>
          </p:nvPr>
        </p:nvGraphicFramePr>
        <p:xfrm>
          <a:off x="838200" y="827087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5">
                  <a:extLst>
                    <a:ext uri="{9D8B030D-6E8A-4147-A177-3AD203B41FA5}">
                      <a16:colId xmlns:a16="http://schemas.microsoft.com/office/drawing/2014/main" val="3244493592"/>
                    </a:ext>
                  </a:extLst>
                </a:gridCol>
                <a:gridCol w="2643188">
                  <a:extLst>
                    <a:ext uri="{9D8B030D-6E8A-4147-A177-3AD203B41FA5}">
                      <a16:colId xmlns:a16="http://schemas.microsoft.com/office/drawing/2014/main" val="4007629460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775622176"/>
                    </a:ext>
                  </a:extLst>
                </a:gridCol>
                <a:gridCol w="2481262">
                  <a:extLst>
                    <a:ext uri="{9D8B030D-6E8A-4147-A177-3AD203B41FA5}">
                      <a16:colId xmlns:a16="http://schemas.microsoft.com/office/drawing/2014/main" val="570102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Indicador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Abril  2020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Mayo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Mayo 2019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182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Líneas Telefonía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9,943,976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         9,894,603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10,219,408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Líneas Móviles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8,763,128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         8,721,844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8,956,906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1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Móviles Pre Pago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6,432,466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6,410,573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6,717,875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51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Móviles Post Pago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2,330,662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2,311,271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2,239,031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25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Líneas Fijas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1,180,848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         1,172,759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1,262,502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632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Fijas Locales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740,511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730,829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861,858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801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Fijas IP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440,337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441,930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400,644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86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Cuentas Acceso a Internet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7,887,154</a:t>
                      </a:r>
                      <a:endParaRPr lang="es-D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7,996,632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eaLnBrk="1" fontAlgn="b" latinLnBrk="0" hangingPunct="1"/>
                      <a:r>
                        <a:rPr lang="es-DO" sz="16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7,711,394</a:t>
                      </a:r>
                      <a:endParaRPr lang="es-DO" sz="16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029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Suscriptores TV Restringida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6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776,869</a:t>
                      </a:r>
                      <a:endParaRPr lang="es-DO" sz="16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             777,923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eaLnBrk="1" fontAlgn="b" latinLnBrk="0" hangingPunct="1"/>
                      <a:r>
                        <a:rPr lang="es-DO" sz="16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799,351</a:t>
                      </a:r>
                      <a:endParaRPr lang="es-DO" sz="16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89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87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1637D-35D1-44D0-A622-B9A59331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Líneas Telefonía Mayo 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6502B34-F6C8-4441-82A8-2097BA858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3025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4E93A58-47A9-451F-994A-DC6F240BB2A7}"/>
              </a:ext>
            </a:extLst>
          </p:cNvPr>
          <p:cNvSpPr txBox="1"/>
          <p:nvPr/>
        </p:nvSpPr>
        <p:spPr>
          <a:xfrm>
            <a:off x="4026227" y="1982887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b="1" dirty="0"/>
              <a:t> </a:t>
            </a:r>
            <a:r>
              <a:rPr lang="es-DO" sz="2000" b="1" dirty="0">
                <a:latin typeface="Century Gothic" panose="020B0502020202020204" pitchFamily="34" charset="0"/>
              </a:rPr>
              <a:t>1,172,759</a:t>
            </a:r>
            <a:r>
              <a:rPr lang="es-DO" b="1" dirty="0"/>
              <a:t> </a:t>
            </a:r>
            <a:r>
              <a:rPr lang="es-DO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D929B1-E8F6-40F3-8F83-C66D300B2593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-Mayo  2020 publicados por el Instituto Dominicano de las Telecomunicaciones (INDOTEL) detalle de número de líneas en los Anexos</a:t>
            </a:r>
          </a:p>
        </p:txBody>
      </p:sp>
    </p:spTree>
    <p:extLst>
      <p:ext uri="{BB962C8B-B14F-4D97-AF65-F5344CB8AC3E}">
        <p14:creationId xmlns:p14="http://schemas.microsoft.com/office/powerpoint/2010/main" val="334832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2C37F-444F-4EC5-9895-D3DB3608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884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Líneas Móviles Mayo 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211128-D19A-47C6-BB39-46D017D1D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593358"/>
              </p:ext>
            </p:extLst>
          </p:nvPr>
        </p:nvGraphicFramePr>
        <p:xfrm>
          <a:off x="838200" y="1636325"/>
          <a:ext cx="5815518" cy="4049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7386ED9-2ECC-425F-9EDC-687078C5FB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0669405"/>
              </p:ext>
            </p:extLst>
          </p:nvPr>
        </p:nvGraphicFramePr>
        <p:xfrm>
          <a:off x="7055620" y="1094010"/>
          <a:ext cx="3683000" cy="268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ED41DCA-9530-45F1-B4DC-2564AFBB1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42126"/>
              </p:ext>
            </p:extLst>
          </p:nvPr>
        </p:nvGraphicFramePr>
        <p:xfrm>
          <a:off x="7055620" y="3808349"/>
          <a:ext cx="3683000" cy="268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C58B8F6-3A14-414C-A81E-4BF505C315E5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-Mayo  2020 publicados por el Instituto Dominicano de las Telecomunicaciones (INDOTEL), detalle de las líneas en los Anexos</a:t>
            </a:r>
          </a:p>
        </p:txBody>
      </p:sp>
    </p:spTree>
    <p:extLst>
      <p:ext uri="{BB962C8B-B14F-4D97-AF65-F5344CB8AC3E}">
        <p14:creationId xmlns:p14="http://schemas.microsoft.com/office/powerpoint/2010/main" val="55227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2C37F-444F-4EC5-9895-D3DB3608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79" y="229368"/>
            <a:ext cx="10515600" cy="781287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Líneas Fijas Mayo </a:t>
            </a:r>
            <a:r>
              <a:rPr lang="en-US" sz="4000" dirty="0">
                <a:latin typeface="Century Gothic" panose="020B0502020202020204" pitchFamily="34" charset="0"/>
              </a:rPr>
              <a:t>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211128-D19A-47C6-BB39-46D017D1D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486627"/>
              </p:ext>
            </p:extLst>
          </p:nvPr>
        </p:nvGraphicFramePr>
        <p:xfrm>
          <a:off x="7277305" y="757629"/>
          <a:ext cx="4253916" cy="287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DEE9C08-A0DF-45ED-A8F6-B6A82623A315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-Mayo  2020 publicados por el Instituto Dominicano de las Telecomunicaciones (INDOTEL),detalle de las líneas en los Anexos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3B067F8-67FD-4B00-9352-8DF6E6E74A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411032"/>
              </p:ext>
            </p:extLst>
          </p:nvPr>
        </p:nvGraphicFramePr>
        <p:xfrm>
          <a:off x="514349" y="1464625"/>
          <a:ext cx="6557963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9105E17D-9316-4D41-A813-E5BB6EEC86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773434"/>
              </p:ext>
            </p:extLst>
          </p:nvPr>
        </p:nvGraphicFramePr>
        <p:xfrm>
          <a:off x="7396163" y="3717758"/>
          <a:ext cx="4281488" cy="3114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4180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085B3-A6BA-4F2F-ABEA-9FEF060B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>
                <a:latin typeface="Century Gothic" panose="020B0502020202020204" pitchFamily="34" charset="0"/>
              </a:rPr>
              <a:t>Cuentas de Acceso a Internet </a:t>
            </a:r>
            <a:br>
              <a:rPr lang="es-ES" sz="4000" dirty="0">
                <a:latin typeface="Century Gothic" panose="020B0502020202020204" pitchFamily="34" charset="0"/>
              </a:rPr>
            </a:br>
            <a:r>
              <a:rPr lang="es-DO" sz="4000" dirty="0">
                <a:latin typeface="Century Gothic" panose="020B0502020202020204" pitchFamily="34" charset="0"/>
              </a:rPr>
              <a:t>Mayo</a:t>
            </a:r>
            <a:r>
              <a:rPr lang="en-US" sz="4000" dirty="0">
                <a:latin typeface="Century Gothic" panose="020B0502020202020204" pitchFamily="34" charset="0"/>
              </a:rPr>
              <a:t> 2020</a:t>
            </a:r>
            <a:endParaRPr lang="en-US" sz="4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B2B1E6-6E47-44AF-88AA-F4CC311E6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944535"/>
              </p:ext>
            </p:extLst>
          </p:nvPr>
        </p:nvGraphicFramePr>
        <p:xfrm>
          <a:off x="838200" y="186848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75C23F4-0CDD-4D8B-98A8-C52C2D34B860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–Mayo 2020 publicados por el Instituto Dominicano de las Telecomunicaciones (INDOTEL), detalle de número de cuentas en los Anexos</a:t>
            </a:r>
          </a:p>
        </p:txBody>
      </p:sp>
    </p:spTree>
    <p:extLst>
      <p:ext uri="{BB962C8B-B14F-4D97-AF65-F5344CB8AC3E}">
        <p14:creationId xmlns:p14="http://schemas.microsoft.com/office/powerpoint/2010/main" val="190248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085B3-A6BA-4F2F-ABEA-9FEF060B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Suscriptores Servicio TV Restringida </a:t>
            </a:r>
            <a:br>
              <a:rPr lang="es-DO" sz="4000" dirty="0">
                <a:latin typeface="Century Gothic" panose="020B0502020202020204" pitchFamily="34" charset="0"/>
              </a:rPr>
            </a:br>
            <a:r>
              <a:rPr lang="es-DO" sz="4000" dirty="0">
                <a:latin typeface="Century Gothic" panose="020B0502020202020204" pitchFamily="34" charset="0"/>
              </a:rPr>
              <a:t>Mayo 2020</a:t>
            </a:r>
            <a:endParaRPr lang="es-DO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5C23F4-0CDD-4D8B-98A8-C52C2D34B860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 INDICADORES ESTADÍSTICOS MENSUALES – Mayo 2020 publicados por el Instituto Dominicano de las Telecomunicaciones (INDOTEL), detalle de número de suscriptores en los Anexos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59E6ED6-61AF-4B22-B7CA-3F64951154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854149"/>
              </p:ext>
            </p:extLst>
          </p:nvPr>
        </p:nvGraphicFramePr>
        <p:xfrm>
          <a:off x="838200" y="1564105"/>
          <a:ext cx="10515600" cy="4612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80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9B7A-8478-43F8-A683-CC1797C9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706"/>
            <a:ext cx="5634037" cy="840823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Análisis Estadístico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4A7E-BE0D-41B1-A5E7-848DBE576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/>
              <a:t> </a:t>
            </a:r>
            <a:endParaRPr lang="en-US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DAD7DDA-9F51-464B-B924-4D3797598C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7852072"/>
              </p:ext>
            </p:extLst>
          </p:nvPr>
        </p:nvGraphicFramePr>
        <p:xfrm>
          <a:off x="7023101" y="565114"/>
          <a:ext cx="4444999" cy="309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A1257B4-728F-4AE9-8747-FEC45E9C71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6359955"/>
              </p:ext>
            </p:extLst>
          </p:nvPr>
        </p:nvGraphicFramePr>
        <p:xfrm>
          <a:off x="723900" y="1455462"/>
          <a:ext cx="5538787" cy="44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05C17FD-7283-4A72-A087-9ECFBDE6C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9164176"/>
              </p:ext>
            </p:extLst>
          </p:nvPr>
        </p:nvGraphicFramePr>
        <p:xfrm>
          <a:off x="6908800" y="3742567"/>
          <a:ext cx="4444999" cy="2920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7018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9B7A-8478-43F8-A683-CC1797C9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706"/>
            <a:ext cx="5634037" cy="840823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Century Gothic" panose="020B0502020202020204" pitchFamily="34" charset="0"/>
              </a:rPr>
              <a:t>Análisis</a:t>
            </a:r>
            <a:r>
              <a:rPr lang="en-US" sz="4000" dirty="0">
                <a:latin typeface="Century Gothic" panose="020B0502020202020204" pitchFamily="34" charset="0"/>
              </a:rPr>
              <a:t> </a:t>
            </a:r>
            <a:r>
              <a:rPr lang="en-US" sz="4000" dirty="0" err="1">
                <a:latin typeface="Century Gothic" panose="020B0502020202020204" pitchFamily="34" charset="0"/>
              </a:rPr>
              <a:t>Estadístico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4A7E-BE0D-41B1-A5E7-848DBE576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/>
              <a:t> </a:t>
            </a:r>
            <a:endParaRPr lang="en-US" dirty="0"/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A1257B4-728F-4AE9-8747-FEC45E9C71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1430234"/>
              </p:ext>
            </p:extLst>
          </p:nvPr>
        </p:nvGraphicFramePr>
        <p:xfrm>
          <a:off x="414338" y="1414464"/>
          <a:ext cx="5538787" cy="44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05C17FD-7283-4A72-A087-9ECFBDE6C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7752471"/>
              </p:ext>
            </p:extLst>
          </p:nvPr>
        </p:nvGraphicFramePr>
        <p:xfrm>
          <a:off x="6376986" y="1414464"/>
          <a:ext cx="5538787" cy="44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099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ACE20-3347-4A77-B56D-24C5AFD7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49" y="128588"/>
            <a:ext cx="10515600" cy="657225"/>
          </a:xfrm>
        </p:spPr>
        <p:txBody>
          <a:bodyPr>
            <a:normAutofit/>
          </a:bodyPr>
          <a:lstStyle/>
          <a:p>
            <a:r>
              <a:rPr lang="es-DO" sz="3600" dirty="0">
                <a:latin typeface="Century Gothic" panose="020B0502020202020204" pitchFamily="34" charset="0"/>
              </a:rPr>
              <a:t>Anexos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BD14D-0E4F-42D9-8CEE-21D40429F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49" y="786527"/>
            <a:ext cx="10515600" cy="4779327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s-DO" sz="1600" b="1" dirty="0">
                <a:latin typeface="Century Gothic" panose="020B0502020202020204" pitchFamily="34" charset="0"/>
              </a:rPr>
              <a:t>Detalle Líneas Móviles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2</a:t>
            </a:r>
            <a:r>
              <a:rPr lang="en-US" sz="1800" b="1" dirty="0">
                <a:latin typeface="Century Gothic" panose="020B0502020202020204" pitchFamily="34" charset="0"/>
              </a:rPr>
              <a:t>. </a:t>
            </a:r>
            <a:r>
              <a:rPr lang="es-DO" sz="1600" b="1" dirty="0">
                <a:latin typeface="Century Gothic" panose="020B0502020202020204" pitchFamily="34" charset="0"/>
              </a:rPr>
              <a:t>Detalle Líneas Fijas</a:t>
            </a:r>
            <a:endParaRPr lang="es-DO" sz="16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29C89F0-BC69-43EB-A319-3CF3B8F2E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614789"/>
              </p:ext>
            </p:extLst>
          </p:nvPr>
        </p:nvGraphicFramePr>
        <p:xfrm>
          <a:off x="1231895" y="1122366"/>
          <a:ext cx="8383588" cy="143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97">
                  <a:extLst>
                    <a:ext uri="{9D8B030D-6E8A-4147-A177-3AD203B41FA5}">
                      <a16:colId xmlns:a16="http://schemas.microsoft.com/office/drawing/2014/main" val="1150023039"/>
                    </a:ext>
                  </a:extLst>
                </a:gridCol>
                <a:gridCol w="2095897">
                  <a:extLst>
                    <a:ext uri="{9D8B030D-6E8A-4147-A177-3AD203B41FA5}">
                      <a16:colId xmlns:a16="http://schemas.microsoft.com/office/drawing/2014/main" val="777124121"/>
                    </a:ext>
                  </a:extLst>
                </a:gridCol>
                <a:gridCol w="2095897">
                  <a:extLst>
                    <a:ext uri="{9D8B030D-6E8A-4147-A177-3AD203B41FA5}">
                      <a16:colId xmlns:a16="http://schemas.microsoft.com/office/drawing/2014/main" val="2138045187"/>
                    </a:ext>
                  </a:extLst>
                </a:gridCol>
                <a:gridCol w="2095897">
                  <a:extLst>
                    <a:ext uri="{9D8B030D-6E8A-4147-A177-3AD203B41FA5}">
                      <a16:colId xmlns:a16="http://schemas.microsoft.com/office/drawing/2014/main" val="4192817123"/>
                    </a:ext>
                  </a:extLst>
                </a:gridCol>
              </a:tblGrid>
              <a:tr h="287353"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Móviles Pre-Pago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Móviles Post-Pago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Total Líneas Móviles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450989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Claro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3,863,234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1,335,656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5,198,890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96120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noProof="0" dirty="0">
                          <a:latin typeface="Century Gothic" panose="020B0502020202020204" pitchFamily="34" charset="0"/>
                        </a:rPr>
                        <a:t>Altice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2,089,767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946,357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3,036,124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5812086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Viva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457,572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29,258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486,830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3773319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b="1" noProof="0" dirty="0">
                          <a:latin typeface="Century Gothic" panose="020B0502020202020204" pitchFamily="34" charset="0"/>
                        </a:rPr>
                        <a:t>TOTAL SECTOR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6,410,573</a:t>
                      </a: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2,311,271</a:t>
                      </a: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8,721,844</a:t>
                      </a:r>
                      <a:r>
                        <a:rPr lang="es-D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769694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41863AF-61D2-4BA1-821F-E6FF85796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204327"/>
              </p:ext>
            </p:extLst>
          </p:nvPr>
        </p:nvGraphicFramePr>
        <p:xfrm>
          <a:off x="1231897" y="2852107"/>
          <a:ext cx="8383586" cy="407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522">
                  <a:extLst>
                    <a:ext uri="{9D8B030D-6E8A-4147-A177-3AD203B41FA5}">
                      <a16:colId xmlns:a16="http://schemas.microsoft.com/office/drawing/2014/main" val="1150023039"/>
                    </a:ext>
                  </a:extLst>
                </a:gridCol>
                <a:gridCol w="2103688">
                  <a:extLst>
                    <a:ext uri="{9D8B030D-6E8A-4147-A177-3AD203B41FA5}">
                      <a16:colId xmlns:a16="http://schemas.microsoft.com/office/drawing/2014/main" val="4192817123"/>
                    </a:ext>
                  </a:extLst>
                </a:gridCol>
                <a:gridCol w="2103688">
                  <a:extLst>
                    <a:ext uri="{9D8B030D-6E8A-4147-A177-3AD203B41FA5}">
                      <a16:colId xmlns:a16="http://schemas.microsoft.com/office/drawing/2014/main" val="733234553"/>
                    </a:ext>
                  </a:extLst>
                </a:gridCol>
                <a:gridCol w="2103688">
                  <a:extLst>
                    <a:ext uri="{9D8B030D-6E8A-4147-A177-3AD203B41FA5}">
                      <a16:colId xmlns:a16="http://schemas.microsoft.com/office/drawing/2014/main" val="896154012"/>
                    </a:ext>
                  </a:extLst>
                </a:gridCol>
              </a:tblGrid>
              <a:tr h="276141"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 dirty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Fijas Locales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 dirty="0">
                          <a:latin typeface="Century Gothic" panose="020B0502020202020204" pitchFamily="34" charset="0"/>
                        </a:rPr>
                        <a:t>Líneas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Total de Líneas Fijas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450989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Claro 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marR="0" indent="2286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605,799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5135" marR="0" indent="-5715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226,034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38735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831,833	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96120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Altice Dominicana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4577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78,811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387985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200,805	                 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279,616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5812086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Trilogy</a:t>
                      </a: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Dominicana (Viva)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43,929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43,929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773319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Wind</a:t>
                      </a: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Telecom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1,982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45135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13,241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15,223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848280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Columbus Networks Dominicana 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544195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1,069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1,069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0211691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Mundo1 Telecom 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16535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378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378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1050047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</a:t>
                      </a: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Cana Tel, S.A.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7987856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Bmax</a:t>
                      </a: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Santo Domingo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16535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306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306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7272826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Onemax</a:t>
                      </a: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S.A.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65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3509301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Advanced </a:t>
                      </a:r>
                      <a:r>
                        <a:rPr lang="en-US" sz="11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Voip</a:t>
                      </a: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Telecom S.A. 	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278212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DR-</a:t>
                      </a:r>
                      <a:r>
                        <a:rPr lang="es-DO" sz="11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DO" sz="105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rontotel</a:t>
                      </a:r>
                      <a:r>
                        <a:rPr lang="es-DO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                                   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6824576"/>
                  </a:ext>
                </a:extLst>
              </a:tr>
              <a:tr h="35485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 SECTOR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730,829</a:t>
                      </a: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441,930</a:t>
                      </a: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         1,172,759 </a:t>
                      </a: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00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05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</TotalTime>
  <Words>1729</Words>
  <Application>Microsoft Office PowerPoint</Application>
  <PresentationFormat>Widescreen</PresentationFormat>
  <Paragraphs>438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Indicadores Telecomunicaciones MAYO 2020</vt:lpstr>
      <vt:lpstr>Líneas Telefonía Mayo 2020</vt:lpstr>
      <vt:lpstr>Líneas Móviles Mayo 2020</vt:lpstr>
      <vt:lpstr>Líneas Fijas Mayo 2020</vt:lpstr>
      <vt:lpstr>Cuentas de Acceso a Internet  Mayo 2020</vt:lpstr>
      <vt:lpstr>Suscriptores Servicio TV Restringida  Mayo 2020</vt:lpstr>
      <vt:lpstr>Análisis Estadístico</vt:lpstr>
      <vt:lpstr>Análisis Estadístico</vt:lpstr>
      <vt:lpstr>Anexos</vt:lpstr>
      <vt:lpstr>3. Detalle de Cuentas de Acceso a Internet Mayo 2020</vt:lpstr>
      <vt:lpstr> </vt:lpstr>
      <vt:lpstr>4. Suscriptores Servicio TV Restringida Mayo 2020</vt:lpstr>
      <vt:lpstr>4. Suscriptores Servicio TV Restringida Mayo 2020</vt:lpstr>
      <vt:lpstr>4. Suscriptores Servicio TV Restringida Mayo 2020</vt:lpstr>
      <vt:lpstr>5. Detalle Análisis Estadístico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Estadisticas</dc:title>
  <dc:creator>claudia garcia</dc:creator>
  <cp:lastModifiedBy>claudia garcia</cp:lastModifiedBy>
  <cp:revision>82</cp:revision>
  <dcterms:created xsi:type="dcterms:W3CDTF">2020-05-18T22:29:31Z</dcterms:created>
  <dcterms:modified xsi:type="dcterms:W3CDTF">2020-07-23T15:56:17Z</dcterms:modified>
</cp:coreProperties>
</file>